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4.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5.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6.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3"/>
  </p:notesMasterIdLst>
  <p:sldIdLst>
    <p:sldId id="1501" r:id="rId2"/>
    <p:sldId id="1514" r:id="rId3"/>
    <p:sldId id="3171" r:id="rId4"/>
    <p:sldId id="3173" r:id="rId5"/>
    <p:sldId id="3281" r:id="rId6"/>
    <p:sldId id="3221" r:id="rId7"/>
    <p:sldId id="3186" r:id="rId8"/>
    <p:sldId id="3257" r:id="rId9"/>
    <p:sldId id="3223" r:id="rId10"/>
    <p:sldId id="3222" r:id="rId11"/>
    <p:sldId id="1532" r:id="rId12"/>
    <p:sldId id="1533" r:id="rId13"/>
    <p:sldId id="1531" r:id="rId14"/>
    <p:sldId id="1535" r:id="rId15"/>
    <p:sldId id="3271" r:id="rId16"/>
    <p:sldId id="3201" r:id="rId17"/>
    <p:sldId id="3202" r:id="rId18"/>
    <p:sldId id="3203" r:id="rId19"/>
    <p:sldId id="3272" r:id="rId20"/>
    <p:sldId id="3193" r:id="rId21"/>
    <p:sldId id="3194" r:id="rId22"/>
    <p:sldId id="3209" r:id="rId23"/>
    <p:sldId id="3274" r:id="rId24"/>
    <p:sldId id="266" r:id="rId25"/>
    <p:sldId id="3191" r:id="rId26"/>
    <p:sldId id="3192" r:id="rId27"/>
    <p:sldId id="3234" r:id="rId28"/>
    <p:sldId id="3225" r:id="rId29"/>
    <p:sldId id="3237" r:id="rId30"/>
    <p:sldId id="3248" r:id="rId31"/>
    <p:sldId id="3249" r:id="rId32"/>
    <p:sldId id="3260" r:id="rId33"/>
    <p:sldId id="3231" r:id="rId34"/>
    <p:sldId id="3232" r:id="rId35"/>
    <p:sldId id="3233" r:id="rId36"/>
    <p:sldId id="3273" r:id="rId37"/>
    <p:sldId id="3242" r:id="rId38"/>
    <p:sldId id="3243" r:id="rId39"/>
    <p:sldId id="1512" r:id="rId40"/>
    <p:sldId id="3215" r:id="rId41"/>
    <p:sldId id="3216" r:id="rId42"/>
    <p:sldId id="3244" r:id="rId43"/>
    <p:sldId id="3245" r:id="rId44"/>
    <p:sldId id="3246" r:id="rId45"/>
    <p:sldId id="3276" r:id="rId46"/>
    <p:sldId id="3251" r:id="rId47"/>
    <p:sldId id="3205" r:id="rId48"/>
    <p:sldId id="3254" r:id="rId49"/>
    <p:sldId id="3255" r:id="rId50"/>
    <p:sldId id="3262" r:id="rId51"/>
    <p:sldId id="3263" r:id="rId52"/>
    <p:sldId id="3277" r:id="rId53"/>
    <p:sldId id="3275" r:id="rId54"/>
    <p:sldId id="3228" r:id="rId55"/>
    <p:sldId id="3278" r:id="rId56"/>
    <p:sldId id="3211" r:id="rId57"/>
    <p:sldId id="3213" r:id="rId58"/>
    <p:sldId id="3210" r:id="rId59"/>
    <p:sldId id="3258" r:id="rId60"/>
    <p:sldId id="3259" r:id="rId61"/>
    <p:sldId id="3214" r:id="rId62"/>
    <p:sldId id="3229" r:id="rId63"/>
    <p:sldId id="3212" r:id="rId64"/>
    <p:sldId id="3265" r:id="rId65"/>
    <p:sldId id="3266" r:id="rId66"/>
    <p:sldId id="3197" r:id="rId67"/>
    <p:sldId id="3224" r:id="rId68"/>
    <p:sldId id="3267" r:id="rId69"/>
    <p:sldId id="1518" r:id="rId70"/>
    <p:sldId id="1519" r:id="rId71"/>
    <p:sldId id="1525" r:id="rId72"/>
    <p:sldId id="1526" r:id="rId73"/>
    <p:sldId id="1528" r:id="rId74"/>
    <p:sldId id="1530" r:id="rId75"/>
    <p:sldId id="3236" r:id="rId76"/>
    <p:sldId id="1504" r:id="rId77"/>
    <p:sldId id="1506" r:id="rId78"/>
    <p:sldId id="1507" r:id="rId79"/>
    <p:sldId id="3240" r:id="rId80"/>
    <p:sldId id="3241" r:id="rId81"/>
    <p:sldId id="1508" r:id="rId82"/>
    <p:sldId id="1509" r:id="rId83"/>
    <p:sldId id="3199" r:id="rId84"/>
    <p:sldId id="3269" r:id="rId85"/>
    <p:sldId id="3252" r:id="rId86"/>
    <p:sldId id="3218" r:id="rId87"/>
    <p:sldId id="3217" r:id="rId88"/>
    <p:sldId id="3219" r:id="rId89"/>
    <p:sldId id="3238" r:id="rId90"/>
    <p:sldId id="3280" r:id="rId91"/>
    <p:sldId id="3270" r:id="rId92"/>
  </p:sldIdLst>
  <p:sldSz cx="12192000" cy="6858000"/>
  <p:notesSz cx="6858000" cy="9144000"/>
  <p:embeddedFontLst>
    <p:embeddedFont>
      <p:font typeface="Bebas Neue" panose="020B0606020202050201" pitchFamily="34" charset="0"/>
      <p:regular r:id="rId94"/>
    </p:embeddedFont>
    <p:embeddedFont>
      <p:font typeface="Calibri" panose="020F0502020204030204" pitchFamily="34" charset="0"/>
      <p:regular r:id="rId95"/>
      <p:bold r:id="rId96"/>
      <p:italic r:id="rId97"/>
      <p:boldItalic r:id="rId98"/>
    </p:embeddedFont>
    <p:embeddedFont>
      <p:font typeface="Calibri Light" panose="020F0302020204030204" pitchFamily="34" charset="0"/>
      <p:regular r:id="rId99"/>
      <p:italic r:id="rId100"/>
    </p:embeddedFont>
    <p:embeddedFont>
      <p:font typeface="Museo Sans 100" panose="02000000000000000000" charset="0"/>
      <p:regular r:id="rId101"/>
      <p:italic r:id="rId102"/>
    </p:embeddedFont>
    <p:embeddedFont>
      <p:font typeface="Raleway" pitchFamily="2" charset="0"/>
      <p:regular r:id="rId103"/>
      <p:bold r:id="rId104"/>
      <p:italic r:id="rId105"/>
      <p:boldItalic r:id="rId106"/>
    </p:embeddedFont>
    <p:embeddedFont>
      <p:font typeface="Segoe Condensed" panose="020B0606040200020203" pitchFamily="34" charset="0"/>
      <p:regular r:id="rId107"/>
      <p:bold r:id="rId108"/>
    </p:embeddedFont>
    <p:embeddedFont>
      <p:font typeface="Segoe Print" panose="02000600000000000000" pitchFamily="2" charset="0"/>
      <p:regular r:id="rId109"/>
      <p:bold r:id="rId110"/>
    </p:embeddedFont>
    <p:embeddedFont>
      <p:font typeface="Segoe UI" panose="020B0502040204020203" pitchFamily="34" charset="0"/>
      <p:regular r:id="rId111"/>
      <p:bold r:id="rId112"/>
      <p:italic r:id="rId113"/>
      <p:boldItalic r:id="rId114"/>
    </p:embeddedFont>
    <p:embeddedFont>
      <p:font typeface="Segoe UI Light" panose="020B0502040204020203" pitchFamily="34" charset="0"/>
      <p:regular r:id="rId115"/>
      <p:italic r:id="rId116"/>
    </p:embeddedFont>
    <p:embeddedFont>
      <p:font typeface="Segoe UI Semibold" panose="020B0702040204020203" pitchFamily="34" charset="0"/>
      <p:regular r:id="rId117"/>
      <p:bold r:id="rId118"/>
      <p:boldItalic r:id="rId1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7BA6D0-D443-5748-8081-B9155C49E315}">
          <p14:sldIdLst>
            <p14:sldId id="1501"/>
            <p14:sldId id="1514"/>
            <p14:sldId id="3171"/>
            <p14:sldId id="3173"/>
            <p14:sldId id="3281"/>
            <p14:sldId id="3221"/>
            <p14:sldId id="3186"/>
            <p14:sldId id="3257"/>
            <p14:sldId id="3223"/>
            <p14:sldId id="3222"/>
          </p14:sldIdLst>
        </p14:section>
        <p14:section name="Who You Are" id="{374CB1CD-9DCA-9545-AEF4-1D4B736C2FA2}">
          <p14:sldIdLst>
            <p14:sldId id="1532"/>
            <p14:sldId id="1533"/>
            <p14:sldId id="1531"/>
            <p14:sldId id="1535"/>
          </p14:sldIdLst>
        </p14:section>
        <p14:section name="Georgios Welcome" id="{5DB858EF-7063-7445-8FFE-1D2E267FDC55}">
          <p14:sldIdLst>
            <p14:sldId id="3271"/>
            <p14:sldId id="3201"/>
            <p14:sldId id="3202"/>
            <p14:sldId id="3203"/>
          </p14:sldIdLst>
        </p14:section>
        <p14:section name="Exciting Program" id="{D650AB58-C8FD-024A-B2F1-296DA34EF667}">
          <p14:sldIdLst>
            <p14:sldId id="3272"/>
            <p14:sldId id="3193"/>
            <p14:sldId id="3194"/>
            <p14:sldId id="3209"/>
            <p14:sldId id="3274"/>
            <p14:sldId id="266"/>
            <p14:sldId id="3191"/>
            <p14:sldId id="3192"/>
          </p14:sldIdLst>
        </p14:section>
        <p14:section name="TPC" id="{C1E7D4D5-DB46-2B4E-9154-AF5EAFD0667E}">
          <p14:sldIdLst>
            <p14:sldId id="3234"/>
            <p14:sldId id="3225"/>
            <p14:sldId id="3237"/>
            <p14:sldId id="3248"/>
            <p14:sldId id="3249"/>
            <p14:sldId id="3260"/>
            <p14:sldId id="3231"/>
            <p14:sldId id="3232"/>
            <p14:sldId id="3233"/>
          </p14:sldIdLst>
        </p14:section>
        <p14:section name="To Bring Us Together" id="{A4E18765-F11E-4E43-8CFD-25B271808B4E}">
          <p14:sldIdLst>
            <p14:sldId id="3273"/>
            <p14:sldId id="3242"/>
            <p14:sldId id="3243"/>
            <p14:sldId id="1512"/>
            <p14:sldId id="3215"/>
            <p14:sldId id="3216"/>
            <p14:sldId id="3244"/>
            <p14:sldId id="3245"/>
            <p14:sldId id="3246"/>
            <p14:sldId id="3276"/>
            <p14:sldId id="3251"/>
            <p14:sldId id="3205"/>
            <p14:sldId id="3254"/>
            <p14:sldId id="3255"/>
            <p14:sldId id="3262"/>
            <p14:sldId id="3263"/>
            <p14:sldId id="3277"/>
            <p14:sldId id="3275"/>
          </p14:sldIdLst>
        </p14:section>
        <p14:section name="Crossover Activity" id="{7E2DD095-837E-F541-B0A1-8C6C7D3679F2}">
          <p14:sldIdLst>
            <p14:sldId id="3228"/>
            <p14:sldId id="3278"/>
            <p14:sldId id="3211"/>
            <p14:sldId id="3213"/>
            <p14:sldId id="3210"/>
            <p14:sldId id="3258"/>
            <p14:sldId id="3259"/>
            <p14:sldId id="3214"/>
            <p14:sldId id="3229"/>
            <p14:sldId id="3212"/>
          </p14:sldIdLst>
        </p14:section>
        <p14:section name="By the Numbers" id="{96F1A37A-F825-6E42-ADCF-96EC8820B9A5}">
          <p14:sldIdLst>
            <p14:sldId id="3265"/>
            <p14:sldId id="3266"/>
            <p14:sldId id="3197"/>
            <p14:sldId id="3224"/>
            <p14:sldId id="3267"/>
            <p14:sldId id="1518"/>
            <p14:sldId id="1519"/>
            <p14:sldId id="1525"/>
            <p14:sldId id="1526"/>
            <p14:sldId id="1528"/>
            <p14:sldId id="1530"/>
          </p14:sldIdLst>
        </p14:section>
        <p14:section name="Sponsors" id="{76703B10-2FD1-8F45-AA65-13FC8CB71A26}">
          <p14:sldIdLst>
            <p14:sldId id="3236"/>
            <p14:sldId id="1504"/>
            <p14:sldId id="1506"/>
            <p14:sldId id="1507"/>
            <p14:sldId id="3240"/>
            <p14:sldId id="3241"/>
            <p14:sldId id="1508"/>
            <p14:sldId id="1509"/>
            <p14:sldId id="3199"/>
          </p14:sldIdLst>
        </p14:section>
        <p14:section name="Logistics" id="{4340BBB8-AEA6-0244-8583-5AE772593CCF}">
          <p14:sldIdLst>
            <p14:sldId id="3269"/>
            <p14:sldId id="3252"/>
            <p14:sldId id="3218"/>
            <p14:sldId id="3217"/>
            <p14:sldId id="3219"/>
            <p14:sldId id="3238"/>
            <p14:sldId id="3280"/>
          </p14:sldIdLst>
        </p14:section>
        <p14:section name="Haben Girma" id="{7C5F08A0-235F-1241-8281-45BE0CDC04D6}">
          <p14:sldIdLst>
            <p14:sldId id="3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6"/>
    <p:restoredTop sz="83537"/>
  </p:normalViewPr>
  <p:slideViewPr>
    <p:cSldViewPr snapToGrid="0">
      <p:cViewPr varScale="1">
        <p:scale>
          <a:sx n="80" d="100"/>
          <a:sy n="80" d="100"/>
        </p:scale>
        <p:origin x="84" y="5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27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9.fntdata"/><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0.fntdata"/><Relationship Id="rId118" Type="http://schemas.openxmlformats.org/officeDocument/2006/relationships/font" Target="fonts/font2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810D2-693B-0C4B-BA56-A6C394EA99C7}"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FDA43-FB7F-114E-A4DE-4088BD340474}" type="slidenum">
              <a:rPr lang="en-US" smtClean="0"/>
              <a:t>‹#›</a:t>
            </a:fld>
            <a:endParaRPr lang="en-US"/>
          </a:p>
        </p:txBody>
      </p:sp>
    </p:spTree>
    <p:extLst>
      <p:ext uri="{BB962C8B-B14F-4D97-AF65-F5344CB8AC3E}">
        <p14:creationId xmlns:p14="http://schemas.microsoft.com/office/powerpoint/2010/main" val="429238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endParaRPr lang="en-US" dirty="0"/>
          </a:p>
          <a:p>
            <a:r>
              <a:rPr lang="en-US" dirty="0" err="1"/>
              <a:t>Kaliméra</a:t>
            </a:r>
            <a:r>
              <a:rPr lang="en-US" dirty="0"/>
              <a:t> – Cali-</a:t>
            </a:r>
            <a:r>
              <a:rPr lang="en-US" dirty="0" err="1"/>
              <a:t>mera</a:t>
            </a: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1</a:t>
            </a:fld>
            <a:endParaRPr lang="en-US"/>
          </a:p>
        </p:txBody>
      </p:sp>
    </p:spTree>
    <p:extLst>
      <p:ext uri="{BB962C8B-B14F-4D97-AF65-F5344CB8AC3E}">
        <p14:creationId xmlns:p14="http://schemas.microsoft.com/office/powerpoint/2010/main" val="1090818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greatly enjoyed meeting new people and reconnecting with old friends these last few days as we finish final preparations. I’m showing pictures of meetings with the local chairs and ASSETS leadership team in Athens</a:t>
            </a:r>
          </a:p>
          <a:p>
            <a:endParaRPr lang="en-US" dirty="0"/>
          </a:p>
          <a:p>
            <a:r>
              <a:rPr lang="en-US" dirty="0"/>
              <a:t>--</a:t>
            </a:r>
          </a:p>
          <a:p>
            <a:endParaRPr lang="en-US" dirty="0"/>
          </a:p>
          <a:p>
            <a:r>
              <a:rPr lang="en-US" dirty="0"/>
              <a:t>I can’t wait for you all to meet one another, make new friends, discuss projects, and begin new collaborations.</a:t>
            </a:r>
          </a:p>
        </p:txBody>
      </p:sp>
      <p:sp>
        <p:nvSpPr>
          <p:cNvPr id="4" name="Slide Number Placeholder 3"/>
          <p:cNvSpPr>
            <a:spLocks noGrp="1"/>
          </p:cNvSpPr>
          <p:nvPr>
            <p:ph type="sldNum" sz="quarter" idx="5"/>
          </p:nvPr>
        </p:nvSpPr>
        <p:spPr/>
        <p:txBody>
          <a:bodyPr/>
          <a:lstStyle/>
          <a:p>
            <a:fld id="{871FDA43-FB7F-114E-A4DE-4088BD340474}" type="slidenum">
              <a:rPr lang="en-US" smtClean="0"/>
              <a:t>10</a:t>
            </a:fld>
            <a:endParaRPr lang="en-US"/>
          </a:p>
        </p:txBody>
      </p:sp>
    </p:spTree>
    <p:extLst>
      <p:ext uri="{BB962C8B-B14F-4D97-AF65-F5344CB8AC3E}">
        <p14:creationId xmlns:p14="http://schemas.microsoft.com/office/powerpoint/2010/main" val="277512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I’m proud to announce ASSETS2022 has 302 participants</a:t>
            </a:r>
          </a:p>
        </p:txBody>
      </p:sp>
      <p:sp>
        <p:nvSpPr>
          <p:cNvPr id="4" name="Slide Number Placeholder 3"/>
          <p:cNvSpPr>
            <a:spLocks noGrp="1"/>
          </p:cNvSpPr>
          <p:nvPr>
            <p:ph type="sldNum" sz="quarter" idx="5"/>
          </p:nvPr>
        </p:nvSpPr>
        <p:spPr/>
        <p:txBody>
          <a:bodyPr/>
          <a:lstStyle/>
          <a:p>
            <a:fld id="{871FDA43-FB7F-114E-A4DE-4088BD340474}" type="slidenum">
              <a:rPr lang="en-US" smtClean="0"/>
              <a:t>11</a:t>
            </a:fld>
            <a:endParaRPr lang="en-US"/>
          </a:p>
        </p:txBody>
      </p:sp>
    </p:spTree>
    <p:extLst>
      <p:ext uri="{BB962C8B-B14F-4D97-AF65-F5344CB8AC3E}">
        <p14:creationId xmlns:p14="http://schemas.microsoft.com/office/powerpoint/2010/main" val="3014688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161 in person and 141 virtual</a:t>
            </a:r>
          </a:p>
        </p:txBody>
      </p:sp>
      <p:sp>
        <p:nvSpPr>
          <p:cNvPr id="4" name="Slide Number Placeholder 3"/>
          <p:cNvSpPr>
            <a:spLocks noGrp="1"/>
          </p:cNvSpPr>
          <p:nvPr>
            <p:ph type="sldNum" sz="quarter" idx="5"/>
          </p:nvPr>
        </p:nvSpPr>
        <p:spPr/>
        <p:txBody>
          <a:bodyPr/>
          <a:lstStyle/>
          <a:p>
            <a:fld id="{871FDA43-FB7F-114E-A4DE-4088BD340474}" type="slidenum">
              <a:rPr lang="en-US" smtClean="0"/>
              <a:t>12</a:t>
            </a:fld>
            <a:endParaRPr lang="en-US"/>
          </a:p>
        </p:txBody>
      </p:sp>
    </p:spTree>
    <p:extLst>
      <p:ext uri="{BB962C8B-B14F-4D97-AF65-F5344CB8AC3E}">
        <p14:creationId xmlns:p14="http://schemas.microsoft.com/office/powerpoint/2010/main" val="355777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37 countries including all continents except for Antarctica</a:t>
            </a:r>
          </a:p>
        </p:txBody>
      </p:sp>
      <p:sp>
        <p:nvSpPr>
          <p:cNvPr id="4" name="Slide Number Placeholder 3"/>
          <p:cNvSpPr>
            <a:spLocks noGrp="1"/>
          </p:cNvSpPr>
          <p:nvPr>
            <p:ph type="sldNum" sz="quarter" idx="5"/>
          </p:nvPr>
        </p:nvSpPr>
        <p:spPr/>
        <p:txBody>
          <a:bodyPr/>
          <a:lstStyle/>
          <a:p>
            <a:fld id="{871FDA43-FB7F-114E-A4DE-4088BD340474}" type="slidenum">
              <a:rPr lang="en-US" smtClean="0"/>
              <a:t>13</a:t>
            </a:fld>
            <a:endParaRPr lang="en-US"/>
          </a:p>
        </p:txBody>
      </p:sp>
    </p:spTree>
    <p:extLst>
      <p:ext uri="{BB962C8B-B14F-4D97-AF65-F5344CB8AC3E}">
        <p14:creationId xmlns:p14="http://schemas.microsoft.com/office/powerpoint/2010/main" val="273117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151 workshop participants in our first-ever ASSETS workshop track</a:t>
            </a:r>
          </a:p>
        </p:txBody>
      </p:sp>
      <p:sp>
        <p:nvSpPr>
          <p:cNvPr id="4" name="Slide Number Placeholder 3"/>
          <p:cNvSpPr>
            <a:spLocks noGrp="1"/>
          </p:cNvSpPr>
          <p:nvPr>
            <p:ph type="sldNum" sz="quarter" idx="5"/>
          </p:nvPr>
        </p:nvSpPr>
        <p:spPr/>
        <p:txBody>
          <a:bodyPr/>
          <a:lstStyle/>
          <a:p>
            <a:fld id="{871FDA43-FB7F-114E-A4DE-4088BD340474}" type="slidenum">
              <a:rPr lang="en-US" smtClean="0"/>
              <a:t>14</a:t>
            </a:fld>
            <a:endParaRPr lang="en-US"/>
          </a:p>
        </p:txBody>
      </p:sp>
    </p:spTree>
    <p:extLst>
      <p:ext uri="{BB962C8B-B14F-4D97-AF65-F5344CB8AC3E}">
        <p14:creationId xmlns:p14="http://schemas.microsoft.com/office/powerpoint/2010/main" val="3623673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welcome you to Greece and to ASSETS…</a:t>
            </a:r>
          </a:p>
        </p:txBody>
      </p:sp>
      <p:sp>
        <p:nvSpPr>
          <p:cNvPr id="4" name="Slide Number Placeholder 3"/>
          <p:cNvSpPr>
            <a:spLocks noGrp="1"/>
          </p:cNvSpPr>
          <p:nvPr>
            <p:ph type="sldNum" sz="quarter" idx="5"/>
          </p:nvPr>
        </p:nvSpPr>
        <p:spPr/>
        <p:txBody>
          <a:bodyPr/>
          <a:lstStyle/>
          <a:p>
            <a:fld id="{871FDA43-FB7F-114E-A4DE-4088BD340474}" type="slidenum">
              <a:rPr lang="en-US" smtClean="0"/>
              <a:t>15</a:t>
            </a:fld>
            <a:endParaRPr lang="en-US"/>
          </a:p>
        </p:txBody>
      </p:sp>
    </p:spTree>
    <p:extLst>
      <p:ext uri="{BB962C8B-B14F-4D97-AF65-F5344CB8AC3E}">
        <p14:creationId xmlns:p14="http://schemas.microsoft.com/office/powerpoint/2010/main" val="1638091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I have asked one of our Local Chairs, Professor Yor-</a:t>
            </a:r>
            <a:r>
              <a:rPr lang="en-US" b="0" i="0" dirty="0" err="1">
                <a:solidFill>
                  <a:srgbClr val="000000"/>
                </a:solidFill>
                <a:effectLst/>
                <a:latin typeface="Arial" panose="020B0604020202020204" pitchFamily="34" charset="0"/>
              </a:rPr>
              <a:t>ghoes</a:t>
            </a:r>
            <a:r>
              <a:rPr lang="en-US" b="0" i="0" dirty="0">
                <a:solidFill>
                  <a:srgbClr val="000000"/>
                </a:solidFill>
                <a:effectLst/>
                <a:latin typeface="Arial" panose="020B0604020202020204" pitchFamily="34" charset="0"/>
              </a:rPr>
              <a:t> </a:t>
            </a:r>
            <a:r>
              <a:rPr lang="en-US" dirty="0"/>
              <a:t>Coo-</a:t>
            </a:r>
            <a:r>
              <a:rPr lang="en-US" dirty="0" err="1"/>
              <a:t>roo</a:t>
            </a:r>
            <a:r>
              <a:rPr lang="en-US" dirty="0"/>
              <a:t>-</a:t>
            </a:r>
            <a:r>
              <a:rPr lang="en-US" dirty="0" err="1"/>
              <a:t>petro-glou</a:t>
            </a:r>
            <a:r>
              <a:rPr lang="en-US" dirty="0"/>
              <a:t> from the University of Athens to join me on the stage. </a:t>
            </a:r>
            <a:endParaRPr lang="en-US"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A dedicated set of local arrangements chairs from the National and Kapodistrian University of Athens (NKUA) who have extensive knowledge of Athens and accessibility: Georgios, Alexandros, </a:t>
            </a:r>
            <a:r>
              <a:rPr lang="en-US" b="0" i="0" dirty="0" err="1">
                <a:solidFill>
                  <a:srgbClr val="000000"/>
                </a:solidFill>
                <a:effectLst/>
                <a:latin typeface="Arial" panose="020B0604020202020204" pitchFamily="34" charset="0"/>
              </a:rPr>
              <a:t>Paraskevi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Ariadni</a:t>
            </a:r>
            <a:endParaRPr lang="en-US" dirty="0"/>
          </a:p>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16</a:t>
            </a:fld>
            <a:endParaRPr lang="en-US"/>
          </a:p>
        </p:txBody>
      </p:sp>
    </p:spTree>
    <p:extLst>
      <p:ext uri="{BB962C8B-B14F-4D97-AF65-F5344CB8AC3E}">
        <p14:creationId xmlns:p14="http://schemas.microsoft.com/office/powerpoint/2010/main" val="122971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Yor-</a:t>
            </a:r>
            <a:r>
              <a:rPr lang="en-US" b="0" i="0" dirty="0" err="1">
                <a:solidFill>
                  <a:srgbClr val="000000"/>
                </a:solidFill>
                <a:effectLst/>
                <a:latin typeface="Arial" panose="020B0604020202020204" pitchFamily="34" charset="0"/>
              </a:rPr>
              <a:t>ghoes</a:t>
            </a:r>
            <a:r>
              <a:rPr lang="en-US" b="0" i="0" dirty="0">
                <a:solidFill>
                  <a:srgbClr val="000000"/>
                </a:solidFill>
                <a:effectLst/>
                <a:latin typeface="Arial" panose="020B0604020202020204" pitchFamily="34" charset="0"/>
              </a:rPr>
              <a:t> is a leader in accessibility in Greece and the President of the Association for the Advancement of Assistive Technology in Europe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17</a:t>
            </a:fld>
            <a:endParaRPr lang="en-US"/>
          </a:p>
        </p:txBody>
      </p:sp>
    </p:spTree>
    <p:extLst>
      <p:ext uri="{BB962C8B-B14F-4D97-AF65-F5344CB8AC3E}">
        <p14:creationId xmlns:p14="http://schemas.microsoft.com/office/powerpoint/2010/main" val="3966986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Yor-</a:t>
            </a:r>
            <a:r>
              <a:rPr lang="en-US" b="0" i="0" dirty="0" err="1">
                <a:solidFill>
                  <a:srgbClr val="000000"/>
                </a:solidFill>
                <a:effectLst/>
                <a:latin typeface="Arial" panose="020B0604020202020204" pitchFamily="34" charset="0"/>
              </a:rPr>
              <a:t>ghoes</a:t>
            </a:r>
            <a:r>
              <a:rPr lang="en-US" b="0" i="0" dirty="0">
                <a:solidFill>
                  <a:srgbClr val="000000"/>
                </a:solidFill>
                <a:effectLst/>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18</a:t>
            </a:fld>
            <a:endParaRPr lang="en-US"/>
          </a:p>
        </p:txBody>
      </p:sp>
    </p:spTree>
    <p:extLst>
      <p:ext uri="{BB962C8B-B14F-4D97-AF65-F5344CB8AC3E}">
        <p14:creationId xmlns:p14="http://schemas.microsoft.com/office/powerpoint/2010/main" val="2393470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r>
              <a:rPr lang="en-US" dirty="0" err="1"/>
              <a:t>Yorghoes</a:t>
            </a:r>
            <a:r>
              <a:rPr lang="en-US" dirty="0"/>
              <a:t>--</a:t>
            </a:r>
          </a:p>
          <a:p>
            <a:endParaRPr lang="en-US" dirty="0"/>
          </a:p>
          <a:p>
            <a:r>
              <a:rPr lang="en-US" dirty="0"/>
              <a:t>We have an incredibly exciting program</a:t>
            </a:r>
          </a:p>
        </p:txBody>
      </p:sp>
      <p:sp>
        <p:nvSpPr>
          <p:cNvPr id="4" name="Slide Number Placeholder 3"/>
          <p:cNvSpPr>
            <a:spLocks noGrp="1"/>
          </p:cNvSpPr>
          <p:nvPr>
            <p:ph type="sldNum" sz="quarter" idx="5"/>
          </p:nvPr>
        </p:nvSpPr>
        <p:spPr/>
        <p:txBody>
          <a:bodyPr/>
          <a:lstStyle/>
          <a:p>
            <a:fld id="{871FDA43-FB7F-114E-A4DE-4088BD340474}" type="slidenum">
              <a:rPr lang="en-US" smtClean="0"/>
              <a:t>19</a:t>
            </a:fld>
            <a:endParaRPr lang="en-US"/>
          </a:p>
        </p:txBody>
      </p:sp>
    </p:spTree>
    <p:extLst>
      <p:ext uri="{BB962C8B-B14F-4D97-AF65-F5344CB8AC3E}">
        <p14:creationId xmlns:p14="http://schemas.microsoft.com/office/powerpoint/2010/main" val="283249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Jon Froehlich, an Associate Professor in Computer Science at UW and the General Chair of ASSETS2022</a:t>
            </a:r>
          </a:p>
          <a:p>
            <a:endParaRPr lang="en-US" dirty="0"/>
          </a:p>
          <a:p>
            <a:r>
              <a:rPr lang="en-US" dirty="0"/>
              <a:t>On behalf of our ASSETS leadership team and the entire Organizing Committee, it is my tremendous pleasure to welcome you to ASSETS in Greece</a:t>
            </a:r>
          </a:p>
        </p:txBody>
      </p:sp>
      <p:sp>
        <p:nvSpPr>
          <p:cNvPr id="4" name="Slide Number Placeholder 3"/>
          <p:cNvSpPr>
            <a:spLocks noGrp="1"/>
          </p:cNvSpPr>
          <p:nvPr>
            <p:ph type="sldNum" sz="quarter" idx="5"/>
          </p:nvPr>
        </p:nvSpPr>
        <p:spPr/>
        <p:txBody>
          <a:bodyPr/>
          <a:lstStyle/>
          <a:p>
            <a:fld id="{871FDA43-FB7F-114E-A4DE-4088BD340474}" type="slidenum">
              <a:rPr lang="en-US" smtClean="0"/>
              <a:t>2</a:t>
            </a:fld>
            <a:endParaRPr lang="en-US"/>
          </a:p>
        </p:txBody>
      </p:sp>
    </p:spTree>
    <p:extLst>
      <p:ext uri="{BB962C8B-B14F-4D97-AF65-F5344CB8AC3E}">
        <p14:creationId xmlns:p14="http://schemas.microsoft.com/office/powerpoint/2010/main" val="2177058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spend some time on the ASSETS’22 program website to get an overview of our schedule</a:t>
            </a:r>
          </a:p>
        </p:txBody>
      </p:sp>
      <p:sp>
        <p:nvSpPr>
          <p:cNvPr id="4" name="Slide Number Placeholder 3"/>
          <p:cNvSpPr>
            <a:spLocks noGrp="1"/>
          </p:cNvSpPr>
          <p:nvPr>
            <p:ph type="sldNum" sz="quarter" idx="5"/>
          </p:nvPr>
        </p:nvSpPr>
        <p:spPr/>
        <p:txBody>
          <a:bodyPr/>
          <a:lstStyle/>
          <a:p>
            <a:fld id="{871FDA43-FB7F-114E-A4DE-4088BD340474}" type="slidenum">
              <a:rPr lang="en-US" smtClean="0"/>
              <a:t>20</a:t>
            </a:fld>
            <a:endParaRPr lang="en-US"/>
          </a:p>
        </p:txBody>
      </p:sp>
    </p:spTree>
    <p:extLst>
      <p:ext uri="{BB962C8B-B14F-4D97-AF65-F5344CB8AC3E}">
        <p14:creationId xmlns:p14="http://schemas.microsoft.com/office/powerpoint/2010/main" val="2019492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for the first time in our conference history, have our program listed in the SIGCHI conference app, which works great on the web or mobile and is screen reader accessible</a:t>
            </a:r>
          </a:p>
        </p:txBody>
      </p:sp>
      <p:sp>
        <p:nvSpPr>
          <p:cNvPr id="4" name="Slide Number Placeholder 3"/>
          <p:cNvSpPr>
            <a:spLocks noGrp="1"/>
          </p:cNvSpPr>
          <p:nvPr>
            <p:ph type="sldNum" sz="quarter" idx="5"/>
          </p:nvPr>
        </p:nvSpPr>
        <p:spPr/>
        <p:txBody>
          <a:bodyPr/>
          <a:lstStyle/>
          <a:p>
            <a:fld id="{871FDA43-FB7F-114E-A4DE-4088BD340474}" type="slidenum">
              <a:rPr lang="en-US" smtClean="0"/>
              <a:t>21</a:t>
            </a:fld>
            <a:endParaRPr lang="en-US"/>
          </a:p>
        </p:txBody>
      </p:sp>
    </p:spTree>
    <p:extLst>
      <p:ext uri="{BB962C8B-B14F-4D97-AF65-F5344CB8AC3E}">
        <p14:creationId xmlns:p14="http://schemas.microsoft.com/office/powerpoint/2010/main" val="3172021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honored to have a number of distinguished guests,</a:t>
            </a:r>
          </a:p>
          <a:p>
            <a:endParaRPr lang="en-US" dirty="0"/>
          </a:p>
          <a:p>
            <a:r>
              <a:rPr lang="en-US" dirty="0"/>
              <a:t>We just heard from Yor-</a:t>
            </a:r>
            <a:r>
              <a:rPr lang="en-US" dirty="0" err="1"/>
              <a:t>ghoes</a:t>
            </a:r>
            <a:r>
              <a:rPr lang="en-US" dirty="0"/>
              <a:t> and we will soon have our Opening Keynote: </a:t>
            </a:r>
            <a:r>
              <a:rPr lang="en-US" dirty="0" err="1"/>
              <a:t>Haben</a:t>
            </a:r>
            <a:r>
              <a:rPr lang="en-US" dirty="0"/>
              <a:t> </a:t>
            </a:r>
            <a:r>
              <a:rPr lang="en-US" dirty="0" err="1"/>
              <a:t>Girma</a:t>
            </a:r>
            <a:endParaRPr lang="en-US" dirty="0"/>
          </a:p>
          <a:p>
            <a:endParaRPr lang="en-US" dirty="0"/>
          </a:p>
          <a:p>
            <a:r>
              <a:rPr lang="en-US" dirty="0"/>
              <a:t>Tuesday, we have ACM President Yannis EE-O-A-Nee-Dis and SIGACCESS Outstanding Contribution Awardee Clayton Lewis</a:t>
            </a:r>
          </a:p>
        </p:txBody>
      </p:sp>
      <p:sp>
        <p:nvSpPr>
          <p:cNvPr id="4" name="Slide Number Placeholder 3"/>
          <p:cNvSpPr>
            <a:spLocks noGrp="1"/>
          </p:cNvSpPr>
          <p:nvPr>
            <p:ph type="sldNum" sz="quarter" idx="5"/>
          </p:nvPr>
        </p:nvSpPr>
        <p:spPr/>
        <p:txBody>
          <a:bodyPr/>
          <a:lstStyle/>
          <a:p>
            <a:fld id="{871FDA43-FB7F-114E-A4DE-4088BD340474}" type="slidenum">
              <a:rPr lang="en-US" smtClean="0"/>
              <a:t>22</a:t>
            </a:fld>
            <a:endParaRPr lang="en-US"/>
          </a:p>
        </p:txBody>
      </p:sp>
    </p:spTree>
    <p:extLst>
      <p:ext uri="{BB962C8B-B14F-4D97-AF65-F5344CB8AC3E}">
        <p14:creationId xmlns:p14="http://schemas.microsoft.com/office/powerpoint/2010/main" val="2348869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Tonight from 7-9PM, we have demos and an evening reception just outside this conference hall</a:t>
            </a:r>
          </a:p>
        </p:txBody>
      </p:sp>
      <p:sp>
        <p:nvSpPr>
          <p:cNvPr id="4" name="Slide Number Placeholder 3"/>
          <p:cNvSpPr>
            <a:spLocks noGrp="1"/>
          </p:cNvSpPr>
          <p:nvPr>
            <p:ph type="sldNum" sz="quarter" idx="5"/>
          </p:nvPr>
        </p:nvSpPr>
        <p:spPr/>
        <p:txBody>
          <a:bodyPr/>
          <a:lstStyle/>
          <a:p>
            <a:fld id="{871FDA43-FB7F-114E-A4DE-4088BD340474}" type="slidenum">
              <a:rPr lang="en-US" smtClean="0"/>
              <a:t>23</a:t>
            </a:fld>
            <a:endParaRPr lang="en-US"/>
          </a:p>
        </p:txBody>
      </p:sp>
    </p:spTree>
    <p:extLst>
      <p:ext uri="{BB962C8B-B14F-4D97-AF65-F5344CB8AC3E}">
        <p14:creationId xmlns:p14="http://schemas.microsoft.com/office/powerpoint/2010/main" val="2517270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Tuesday evening, we will go to the Acropolis Museum where will have private tours and a dinner</a:t>
            </a:r>
          </a:p>
        </p:txBody>
      </p:sp>
      <p:sp>
        <p:nvSpPr>
          <p:cNvPr id="4" name="Slide Number Placeholder 3"/>
          <p:cNvSpPr>
            <a:spLocks noGrp="1"/>
          </p:cNvSpPr>
          <p:nvPr>
            <p:ph type="sldNum" sz="quarter" idx="5"/>
          </p:nvPr>
        </p:nvSpPr>
        <p:spPr/>
        <p:txBody>
          <a:bodyPr/>
          <a:lstStyle/>
          <a:p>
            <a:fld id="{871FDA43-FB7F-114E-A4DE-4088BD340474}" type="slidenum">
              <a:rPr lang="en-US" smtClean="0"/>
              <a:t>24</a:t>
            </a:fld>
            <a:endParaRPr lang="en-US"/>
          </a:p>
        </p:txBody>
      </p:sp>
    </p:spTree>
    <p:extLst>
      <p:ext uri="{BB962C8B-B14F-4D97-AF65-F5344CB8AC3E}">
        <p14:creationId xmlns:p14="http://schemas.microsoft.com/office/powerpoint/2010/main" val="1153125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arrive promptly as the private tours begin at 8PM</a:t>
            </a:r>
          </a:p>
          <a:p>
            <a:r>
              <a:rPr lang="en-US" dirty="0"/>
              <a:t>After the tours, we will eat at the Acropolis Cafe</a:t>
            </a:r>
          </a:p>
        </p:txBody>
      </p:sp>
      <p:sp>
        <p:nvSpPr>
          <p:cNvPr id="4" name="Slide Number Placeholder 3"/>
          <p:cNvSpPr>
            <a:spLocks noGrp="1"/>
          </p:cNvSpPr>
          <p:nvPr>
            <p:ph type="sldNum" sz="quarter" idx="5"/>
          </p:nvPr>
        </p:nvSpPr>
        <p:spPr/>
        <p:txBody>
          <a:bodyPr/>
          <a:lstStyle/>
          <a:p>
            <a:fld id="{871FDA43-FB7F-114E-A4DE-4088BD340474}" type="slidenum">
              <a:rPr lang="en-US" smtClean="0"/>
              <a:t>25</a:t>
            </a:fld>
            <a:endParaRPr lang="en-US"/>
          </a:p>
        </p:txBody>
      </p:sp>
    </p:spTree>
    <p:extLst>
      <p:ext uri="{BB962C8B-B14F-4D97-AF65-F5344CB8AC3E}">
        <p14:creationId xmlns:p14="http://schemas.microsoft.com/office/powerpoint/2010/main" val="1395658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would like to go to the museum with a group, they will leave at 7:15 from the hotel. See Discord</a:t>
            </a:r>
          </a:p>
        </p:txBody>
      </p:sp>
      <p:sp>
        <p:nvSpPr>
          <p:cNvPr id="4" name="Slide Number Placeholder 3"/>
          <p:cNvSpPr>
            <a:spLocks noGrp="1"/>
          </p:cNvSpPr>
          <p:nvPr>
            <p:ph type="sldNum" sz="quarter" idx="5"/>
          </p:nvPr>
        </p:nvSpPr>
        <p:spPr/>
        <p:txBody>
          <a:bodyPr/>
          <a:lstStyle/>
          <a:p>
            <a:fld id="{871FDA43-FB7F-114E-A4DE-4088BD340474}" type="slidenum">
              <a:rPr lang="en-US" smtClean="0"/>
              <a:t>26</a:t>
            </a:fld>
            <a:endParaRPr lang="en-US"/>
          </a:p>
        </p:txBody>
      </p:sp>
    </p:spTree>
    <p:extLst>
      <p:ext uri="{BB962C8B-B14F-4D97-AF65-F5344CB8AC3E}">
        <p14:creationId xmlns:p14="http://schemas.microsoft.com/office/powerpoint/2010/main" val="62152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talk more about our Technical Program, I’d like to invite Technical Program Chair Kristen Shinohara to the podium</a:t>
            </a:r>
          </a:p>
        </p:txBody>
      </p:sp>
      <p:sp>
        <p:nvSpPr>
          <p:cNvPr id="4" name="Slide Number Placeholder 3"/>
          <p:cNvSpPr>
            <a:spLocks noGrp="1"/>
          </p:cNvSpPr>
          <p:nvPr>
            <p:ph type="sldNum" sz="quarter" idx="5"/>
          </p:nvPr>
        </p:nvSpPr>
        <p:spPr/>
        <p:txBody>
          <a:bodyPr/>
          <a:lstStyle/>
          <a:p>
            <a:fld id="{871FDA43-FB7F-114E-A4DE-4088BD340474}" type="slidenum">
              <a:rPr lang="en-US" smtClean="0"/>
              <a:t>27</a:t>
            </a:fld>
            <a:endParaRPr lang="en-US"/>
          </a:p>
        </p:txBody>
      </p:sp>
    </p:spTree>
    <p:extLst>
      <p:ext uri="{BB962C8B-B14F-4D97-AF65-F5344CB8AC3E}">
        <p14:creationId xmlns:p14="http://schemas.microsoft.com/office/powerpoint/2010/main" val="1822660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28</a:t>
            </a:fld>
            <a:endParaRPr lang="en-US"/>
          </a:p>
        </p:txBody>
      </p:sp>
    </p:spTree>
    <p:extLst>
      <p:ext uri="{BB962C8B-B14F-4D97-AF65-F5344CB8AC3E}">
        <p14:creationId xmlns:p14="http://schemas.microsoft.com/office/powerpoint/2010/main" val="1205266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29</a:t>
            </a:fld>
            <a:endParaRPr lang="en-US"/>
          </a:p>
        </p:txBody>
      </p:sp>
    </p:spTree>
    <p:extLst>
      <p:ext uri="{BB962C8B-B14F-4D97-AF65-F5344CB8AC3E}">
        <p14:creationId xmlns:p14="http://schemas.microsoft.com/office/powerpoint/2010/main" val="3676875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take you back to ASSETS’2019. I’m showing a picture of General Chair Jeff Bigham at the opening ceremony in the beautiful Omni William Penn hotel conference room</a:t>
            </a:r>
          </a:p>
        </p:txBody>
      </p:sp>
      <p:sp>
        <p:nvSpPr>
          <p:cNvPr id="4" name="Slide Number Placeholder 3"/>
          <p:cNvSpPr>
            <a:spLocks noGrp="1"/>
          </p:cNvSpPr>
          <p:nvPr>
            <p:ph type="sldNum" sz="quarter" idx="5"/>
          </p:nvPr>
        </p:nvSpPr>
        <p:spPr/>
        <p:txBody>
          <a:bodyPr/>
          <a:lstStyle/>
          <a:p>
            <a:fld id="{5DDC04AB-493D-44ED-A75A-2262AEA7922D}" type="slidenum">
              <a:rPr lang="en-US" smtClean="0"/>
              <a:t>3</a:t>
            </a:fld>
            <a:endParaRPr lang="en-US"/>
          </a:p>
        </p:txBody>
      </p:sp>
    </p:spTree>
    <p:extLst>
      <p:ext uri="{BB962C8B-B14F-4D97-AF65-F5344CB8AC3E}">
        <p14:creationId xmlns:p14="http://schemas.microsoft.com/office/powerpoint/2010/main" val="3774974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these papers, we have a wonderful variety of papers from AR, VR, and Games to Composition in Music, to Tactile and Haptics, and so many more</a:t>
            </a:r>
          </a:p>
        </p:txBody>
      </p:sp>
      <p:sp>
        <p:nvSpPr>
          <p:cNvPr id="4" name="Slide Number Placeholder 3"/>
          <p:cNvSpPr>
            <a:spLocks noGrp="1"/>
          </p:cNvSpPr>
          <p:nvPr>
            <p:ph type="sldNum" sz="quarter" idx="5"/>
          </p:nvPr>
        </p:nvSpPr>
        <p:spPr/>
        <p:txBody>
          <a:bodyPr/>
          <a:lstStyle/>
          <a:p>
            <a:fld id="{871FDA43-FB7F-114E-A4DE-4088BD340474}" type="slidenum">
              <a:rPr lang="en-US" smtClean="0"/>
              <a:t>30</a:t>
            </a:fld>
            <a:endParaRPr lang="en-US"/>
          </a:p>
        </p:txBody>
      </p:sp>
    </p:spTree>
    <p:extLst>
      <p:ext uri="{BB962C8B-B14F-4D97-AF65-F5344CB8AC3E}">
        <p14:creationId xmlns:p14="http://schemas.microsoft.com/office/powerpoint/2010/main" val="4267605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notice in the program we begin with experience reports and end with </a:t>
            </a:r>
            <a:r>
              <a:rPr lang="en-US" dirty="0" err="1"/>
              <a:t>taccess</a:t>
            </a:r>
            <a:r>
              <a:rPr lang="en-US" dirty="0"/>
              <a:t> papers where relevant, to set the tone and wrap each session. </a:t>
            </a:r>
          </a:p>
        </p:txBody>
      </p:sp>
      <p:sp>
        <p:nvSpPr>
          <p:cNvPr id="4" name="Slide Number Placeholder 3"/>
          <p:cNvSpPr>
            <a:spLocks noGrp="1"/>
          </p:cNvSpPr>
          <p:nvPr>
            <p:ph type="sldNum" sz="quarter" idx="5"/>
          </p:nvPr>
        </p:nvSpPr>
        <p:spPr/>
        <p:txBody>
          <a:bodyPr/>
          <a:lstStyle/>
          <a:p>
            <a:fld id="{871FDA43-FB7F-114E-A4DE-4088BD340474}" type="slidenum">
              <a:rPr lang="en-US" smtClean="0"/>
              <a:t>31</a:t>
            </a:fld>
            <a:endParaRPr lang="en-US"/>
          </a:p>
        </p:txBody>
      </p:sp>
    </p:spTree>
    <p:extLst>
      <p:ext uri="{BB962C8B-B14F-4D97-AF65-F5344CB8AC3E}">
        <p14:creationId xmlns:p14="http://schemas.microsoft.com/office/powerpoint/2010/main" val="1027700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444D5F"/>
                </a:solidFill>
                <a:effectLst/>
                <a:latin typeface="Arial" panose="020B0604020202020204" pitchFamily="34" charset="0"/>
              </a:rPr>
              <a:t>We’re happy to once again have a Best Artifact Award. Please vote for your choice of Best Artifact through the link on the conference web page </a:t>
            </a:r>
          </a:p>
          <a:p>
            <a:endParaRPr lang="en-US" dirty="0">
              <a:solidFill>
                <a:srgbClr val="444D5F"/>
              </a:solidFill>
              <a:effectLst/>
              <a:latin typeface="Arial" panose="020B0604020202020204" pitchFamily="34" charset="0"/>
            </a:endParaRPr>
          </a:p>
          <a:p>
            <a:r>
              <a:rPr lang="en-US" dirty="0">
                <a:solidFill>
                  <a:srgbClr val="444D5F"/>
                </a:solidFill>
                <a:effectLst/>
                <a:latin typeface="Arial" panose="020B0604020202020204" pitchFamily="34" charset="0"/>
              </a:rPr>
              <a:t>----</a:t>
            </a:r>
          </a:p>
          <a:p>
            <a:endParaRPr lang="en-US" dirty="0">
              <a:solidFill>
                <a:srgbClr val="444D5F"/>
              </a:solidFill>
              <a:effectLst/>
              <a:latin typeface="Arial" panose="020B0604020202020204" pitchFamily="34" charset="0"/>
            </a:endParaRPr>
          </a:p>
          <a:p>
            <a:r>
              <a:rPr lang="en-US" dirty="0">
                <a:solidFill>
                  <a:srgbClr val="444D5F"/>
                </a:solidFill>
                <a:effectLst/>
                <a:latin typeface="Arial" panose="020B0604020202020204" pitchFamily="34" charset="0"/>
              </a:rPr>
              <a:t>publicly available apps, data sets, commercial products, or open-source projects on the conference web page. </a:t>
            </a:r>
          </a:p>
          <a:p>
            <a:endParaRPr lang="en-US" dirty="0">
              <a:solidFill>
                <a:srgbClr val="444D5F"/>
              </a:solidFill>
              <a:effectLst/>
              <a:latin typeface="Arial" panose="020B0604020202020204" pitchFamily="34" charset="0"/>
            </a:endParaRPr>
          </a:p>
          <a:p>
            <a:r>
              <a:rPr lang="en-US" dirty="0">
                <a:solidFill>
                  <a:srgbClr val="444D5F"/>
                </a:solidFill>
                <a:effectLst/>
                <a:latin typeface="Arial" panose="020B0604020202020204" pitchFamily="34" charset="0"/>
              </a:rPr>
              <a:t>The Top-3 Best Artifacts will be selected based on the project’s contribution to the field of accessibility. A combination of delegate voting and input from a panel of judges will determine the winners.</a:t>
            </a: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32</a:t>
            </a:fld>
            <a:endParaRPr lang="en-US"/>
          </a:p>
        </p:txBody>
      </p:sp>
    </p:spTree>
    <p:extLst>
      <p:ext uri="{BB962C8B-B14F-4D97-AF65-F5344CB8AC3E}">
        <p14:creationId xmlns:p14="http://schemas.microsoft.com/office/powerpoint/2010/main" val="855921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year’s best papers were selected by a best paper committee composed of five people and led by Professor </a:t>
            </a:r>
            <a:r>
              <a:rPr lang="en-US" dirty="0" err="1"/>
              <a:t>Hornof</a:t>
            </a:r>
            <a:r>
              <a:rPr lang="en-US" dirty="0"/>
              <a:t> at the University of Oregon</a:t>
            </a:r>
          </a:p>
        </p:txBody>
      </p:sp>
      <p:sp>
        <p:nvSpPr>
          <p:cNvPr id="4" name="Slide Number Placeholder 3"/>
          <p:cNvSpPr>
            <a:spLocks noGrp="1"/>
          </p:cNvSpPr>
          <p:nvPr>
            <p:ph type="sldNum" sz="quarter" idx="5"/>
          </p:nvPr>
        </p:nvSpPr>
        <p:spPr/>
        <p:txBody>
          <a:bodyPr/>
          <a:lstStyle/>
          <a:p>
            <a:fld id="{871FDA43-FB7F-114E-A4DE-4088BD340474}" type="slidenum">
              <a:rPr lang="en-US" smtClean="0"/>
              <a:t>33</a:t>
            </a:fld>
            <a:endParaRPr lang="en-US"/>
          </a:p>
        </p:txBody>
      </p:sp>
    </p:spTree>
    <p:extLst>
      <p:ext uri="{BB962C8B-B14F-4D97-AF65-F5344CB8AC3E}">
        <p14:creationId xmlns:p14="http://schemas.microsoft.com/office/powerpoint/2010/main" val="342689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papers are…</a:t>
            </a:r>
          </a:p>
          <a:p>
            <a:endParaRPr lang="en-US" dirty="0"/>
          </a:p>
          <a:p>
            <a:r>
              <a:rPr lang="en-US" dirty="0"/>
              <a:t>(please hold your applause)</a:t>
            </a:r>
          </a:p>
        </p:txBody>
      </p:sp>
      <p:sp>
        <p:nvSpPr>
          <p:cNvPr id="4" name="Slide Number Placeholder 3"/>
          <p:cNvSpPr>
            <a:spLocks noGrp="1"/>
          </p:cNvSpPr>
          <p:nvPr>
            <p:ph type="sldNum" sz="quarter" idx="5"/>
          </p:nvPr>
        </p:nvSpPr>
        <p:spPr/>
        <p:txBody>
          <a:bodyPr/>
          <a:lstStyle/>
          <a:p>
            <a:fld id="{871FDA43-FB7F-114E-A4DE-4088BD340474}" type="slidenum">
              <a:rPr lang="en-US" smtClean="0"/>
              <a:t>34</a:t>
            </a:fld>
            <a:endParaRPr lang="en-US"/>
          </a:p>
        </p:txBody>
      </p:sp>
    </p:spTree>
    <p:extLst>
      <p:ext uri="{BB962C8B-B14F-4D97-AF65-F5344CB8AC3E}">
        <p14:creationId xmlns:p14="http://schemas.microsoft.com/office/powerpoint/2010/main" val="471430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35</a:t>
            </a:fld>
            <a:endParaRPr lang="en-US"/>
          </a:p>
        </p:txBody>
      </p:sp>
    </p:spTree>
    <p:extLst>
      <p:ext uri="{BB962C8B-B14F-4D97-AF65-F5344CB8AC3E}">
        <p14:creationId xmlns:p14="http://schemas.microsoft.com/office/powerpoint/2010/main" val="620833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ASSETS’22 is our first attempt at having both an in-person and virtual experience</a:t>
            </a:r>
          </a:p>
        </p:txBody>
      </p:sp>
      <p:sp>
        <p:nvSpPr>
          <p:cNvPr id="4" name="Slide Number Placeholder 3"/>
          <p:cNvSpPr>
            <a:spLocks noGrp="1"/>
          </p:cNvSpPr>
          <p:nvPr>
            <p:ph type="sldNum" sz="quarter" idx="5"/>
          </p:nvPr>
        </p:nvSpPr>
        <p:spPr/>
        <p:txBody>
          <a:bodyPr/>
          <a:lstStyle/>
          <a:p>
            <a:fld id="{871FDA43-FB7F-114E-A4DE-4088BD340474}" type="slidenum">
              <a:rPr lang="en-US" smtClean="0"/>
              <a:t>36</a:t>
            </a:fld>
            <a:endParaRPr lang="en-US"/>
          </a:p>
        </p:txBody>
      </p:sp>
    </p:spTree>
    <p:extLst>
      <p:ext uri="{BB962C8B-B14F-4D97-AF65-F5344CB8AC3E}">
        <p14:creationId xmlns:p14="http://schemas.microsoft.com/office/powerpoint/2010/main" val="741683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help &lt;click&gt;</a:t>
            </a:r>
          </a:p>
        </p:txBody>
      </p:sp>
      <p:sp>
        <p:nvSpPr>
          <p:cNvPr id="4" name="Slide Number Placeholder 3"/>
          <p:cNvSpPr>
            <a:spLocks noGrp="1"/>
          </p:cNvSpPr>
          <p:nvPr>
            <p:ph type="sldNum" sz="quarter" idx="5"/>
          </p:nvPr>
        </p:nvSpPr>
        <p:spPr/>
        <p:txBody>
          <a:bodyPr/>
          <a:lstStyle/>
          <a:p>
            <a:fld id="{871FDA43-FB7F-114E-A4DE-4088BD340474}" type="slidenum">
              <a:rPr lang="en-US" smtClean="0"/>
              <a:t>37</a:t>
            </a:fld>
            <a:endParaRPr lang="en-US"/>
          </a:p>
        </p:txBody>
      </p:sp>
    </p:spTree>
    <p:extLst>
      <p:ext uri="{BB962C8B-B14F-4D97-AF65-F5344CB8AC3E}">
        <p14:creationId xmlns:p14="http://schemas.microsoft.com/office/powerpoint/2010/main" val="2564121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us together</a:t>
            </a:r>
          </a:p>
        </p:txBody>
      </p:sp>
      <p:sp>
        <p:nvSpPr>
          <p:cNvPr id="4" name="Slide Number Placeholder 3"/>
          <p:cNvSpPr>
            <a:spLocks noGrp="1"/>
          </p:cNvSpPr>
          <p:nvPr>
            <p:ph type="sldNum" sz="quarter" idx="5"/>
          </p:nvPr>
        </p:nvSpPr>
        <p:spPr/>
        <p:txBody>
          <a:bodyPr/>
          <a:lstStyle/>
          <a:p>
            <a:fld id="{871FDA43-FB7F-114E-A4DE-4088BD340474}" type="slidenum">
              <a:rPr lang="en-US" smtClean="0"/>
              <a:t>38</a:t>
            </a:fld>
            <a:endParaRPr lang="en-US"/>
          </a:p>
        </p:txBody>
      </p:sp>
    </p:spTree>
    <p:extLst>
      <p:ext uri="{BB962C8B-B14F-4D97-AF65-F5344CB8AC3E}">
        <p14:creationId xmlns:p14="http://schemas.microsoft.com/office/powerpoint/2010/main" val="372978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a text chatting platform called Discord, which is similar to Slack and runs in the web or natively on your phone or laptop</a:t>
            </a:r>
          </a:p>
        </p:txBody>
      </p:sp>
      <p:sp>
        <p:nvSpPr>
          <p:cNvPr id="4" name="Slide Number Placeholder 3"/>
          <p:cNvSpPr>
            <a:spLocks noGrp="1"/>
          </p:cNvSpPr>
          <p:nvPr>
            <p:ph type="sldNum" sz="quarter" idx="5"/>
          </p:nvPr>
        </p:nvSpPr>
        <p:spPr/>
        <p:txBody>
          <a:bodyPr/>
          <a:lstStyle/>
          <a:p>
            <a:fld id="{871FDA43-FB7F-114E-A4DE-4088BD340474}" type="slidenum">
              <a:rPr lang="en-US" smtClean="0"/>
              <a:t>39</a:t>
            </a:fld>
            <a:endParaRPr lang="en-US"/>
          </a:p>
        </p:txBody>
      </p:sp>
    </p:spTree>
    <p:extLst>
      <p:ext uri="{BB962C8B-B14F-4D97-AF65-F5344CB8AC3E}">
        <p14:creationId xmlns:p14="http://schemas.microsoft.com/office/powerpoint/2010/main" val="314863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time we were all physically together: talking, showing demos, interacting with posters, and each other.</a:t>
            </a:r>
          </a:p>
          <a:p>
            <a:endParaRPr lang="en-US" dirty="0"/>
          </a:p>
          <a:p>
            <a:r>
              <a:rPr lang="en-US" dirty="0"/>
              <a:t>I’m showing pictures of the ASSETS’19 award ceremony with Kathleen McCoy, Shaun Kane, and Jeff Bigham on stage and images from the ASSETS’19 doctoral consortium, poster sessions, and a talk session.</a:t>
            </a:r>
          </a:p>
        </p:txBody>
      </p:sp>
      <p:sp>
        <p:nvSpPr>
          <p:cNvPr id="4" name="Slide Number Placeholder 3"/>
          <p:cNvSpPr>
            <a:spLocks noGrp="1"/>
          </p:cNvSpPr>
          <p:nvPr>
            <p:ph type="sldNum" sz="quarter" idx="5"/>
          </p:nvPr>
        </p:nvSpPr>
        <p:spPr/>
        <p:txBody>
          <a:bodyPr/>
          <a:lstStyle/>
          <a:p>
            <a:fld id="{5DDC04AB-493D-44ED-A75A-2262AEA7922D}" type="slidenum">
              <a:rPr lang="en-US" smtClean="0"/>
              <a:t>4</a:t>
            </a:fld>
            <a:endParaRPr lang="en-US"/>
          </a:p>
        </p:txBody>
      </p:sp>
    </p:spTree>
    <p:extLst>
      <p:ext uri="{BB962C8B-B14F-4D97-AF65-F5344CB8AC3E}">
        <p14:creationId xmlns:p14="http://schemas.microsoft.com/office/powerpoint/2010/main" val="3724915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Discord link on our website landing page</a:t>
            </a:r>
          </a:p>
        </p:txBody>
      </p:sp>
      <p:sp>
        <p:nvSpPr>
          <p:cNvPr id="4" name="Slide Number Placeholder 3"/>
          <p:cNvSpPr>
            <a:spLocks noGrp="1"/>
          </p:cNvSpPr>
          <p:nvPr>
            <p:ph type="sldNum" sz="quarter" idx="5"/>
          </p:nvPr>
        </p:nvSpPr>
        <p:spPr/>
        <p:txBody>
          <a:bodyPr/>
          <a:lstStyle/>
          <a:p>
            <a:fld id="{871FDA43-FB7F-114E-A4DE-4088BD340474}" type="slidenum">
              <a:rPr lang="en-US" smtClean="0"/>
              <a:t>40</a:t>
            </a:fld>
            <a:endParaRPr lang="en-US"/>
          </a:p>
        </p:txBody>
      </p:sp>
    </p:spTree>
    <p:extLst>
      <p:ext uri="{BB962C8B-B14F-4D97-AF65-F5344CB8AC3E}">
        <p14:creationId xmlns:p14="http://schemas.microsoft.com/office/powerpoint/2010/main" val="4020375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the “Join us on Discord”…</a:t>
            </a:r>
          </a:p>
        </p:txBody>
      </p:sp>
      <p:sp>
        <p:nvSpPr>
          <p:cNvPr id="4" name="Slide Number Placeholder 3"/>
          <p:cNvSpPr>
            <a:spLocks noGrp="1"/>
          </p:cNvSpPr>
          <p:nvPr>
            <p:ph type="sldNum" sz="quarter" idx="5"/>
          </p:nvPr>
        </p:nvSpPr>
        <p:spPr/>
        <p:txBody>
          <a:bodyPr/>
          <a:lstStyle/>
          <a:p>
            <a:fld id="{871FDA43-FB7F-114E-A4DE-4088BD340474}" type="slidenum">
              <a:rPr lang="en-US" smtClean="0"/>
              <a:t>41</a:t>
            </a:fld>
            <a:endParaRPr lang="en-US"/>
          </a:p>
        </p:txBody>
      </p:sp>
    </p:spTree>
    <p:extLst>
      <p:ext uri="{BB962C8B-B14F-4D97-AF65-F5344CB8AC3E}">
        <p14:creationId xmlns:p14="http://schemas.microsoft.com/office/powerpoint/2010/main" val="3149639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Discord might seem overwhelming at first but we’ve used it successfully for the past two virtual ASSETS</a:t>
            </a:r>
          </a:p>
          <a:p>
            <a:endParaRPr lang="en-US" dirty="0"/>
          </a:p>
          <a:p>
            <a:r>
              <a:rPr lang="en-US" dirty="0"/>
              <a:t>Similar to Slack, chat groups are organized into channels</a:t>
            </a:r>
          </a:p>
          <a:p>
            <a:endParaRPr lang="en-US" dirty="0"/>
          </a:p>
          <a:p>
            <a:r>
              <a:rPr lang="en-US" dirty="0"/>
              <a:t>---</a:t>
            </a:r>
          </a:p>
          <a:p>
            <a:endParaRPr lang="en-US" dirty="0"/>
          </a:p>
          <a:p>
            <a:r>
              <a:rPr lang="en-US" dirty="0"/>
              <a:t>I’m showing a screenshot of Discord. Let’s zoom in to the left panel</a:t>
            </a:r>
          </a:p>
        </p:txBody>
      </p:sp>
      <p:sp>
        <p:nvSpPr>
          <p:cNvPr id="4" name="Slide Number Placeholder 3"/>
          <p:cNvSpPr>
            <a:spLocks noGrp="1"/>
          </p:cNvSpPr>
          <p:nvPr>
            <p:ph type="sldNum" sz="quarter" idx="5"/>
          </p:nvPr>
        </p:nvSpPr>
        <p:spPr/>
        <p:txBody>
          <a:bodyPr/>
          <a:lstStyle/>
          <a:p>
            <a:fld id="{871FDA43-FB7F-114E-A4DE-4088BD340474}" type="slidenum">
              <a:rPr lang="en-US" smtClean="0"/>
              <a:t>42</a:t>
            </a:fld>
            <a:endParaRPr lang="en-US"/>
          </a:p>
        </p:txBody>
      </p:sp>
    </p:spTree>
    <p:extLst>
      <p:ext uri="{BB962C8B-B14F-4D97-AF65-F5344CB8AC3E}">
        <p14:creationId xmlns:p14="http://schemas.microsoft.com/office/powerpoint/2010/main" val="3164979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here’s the Monday channels. All of the sessions for Monday have channels including the Opening Plenary, the keynote, talk sessions</a:t>
            </a:r>
          </a:p>
        </p:txBody>
      </p:sp>
      <p:sp>
        <p:nvSpPr>
          <p:cNvPr id="4" name="Slide Number Placeholder 3"/>
          <p:cNvSpPr>
            <a:spLocks noGrp="1"/>
          </p:cNvSpPr>
          <p:nvPr>
            <p:ph type="sldNum" sz="quarter" idx="5"/>
          </p:nvPr>
        </p:nvSpPr>
        <p:spPr/>
        <p:txBody>
          <a:bodyPr/>
          <a:lstStyle/>
          <a:p>
            <a:fld id="{871FDA43-FB7F-114E-A4DE-4088BD340474}" type="slidenum">
              <a:rPr lang="en-US" smtClean="0"/>
              <a:t>43</a:t>
            </a:fld>
            <a:endParaRPr lang="en-US"/>
          </a:p>
        </p:txBody>
      </p:sp>
    </p:spTree>
    <p:extLst>
      <p:ext uri="{BB962C8B-B14F-4D97-AF65-F5344CB8AC3E}">
        <p14:creationId xmlns:p14="http://schemas.microsoft.com/office/powerpoint/2010/main" val="1347869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select the first talk session for Monday—on AR, VR, and Games for accessibility—you’ll see all of the captioned videos for that content.</a:t>
            </a:r>
          </a:p>
          <a:p>
            <a:endParaRPr lang="en-US" dirty="0"/>
          </a:p>
          <a:p>
            <a:r>
              <a:rPr lang="en-US" dirty="0"/>
              <a:t>Here you can ask authors questions, discuss papers, and crossover between physical and virtual worlds</a:t>
            </a:r>
          </a:p>
        </p:txBody>
      </p:sp>
      <p:sp>
        <p:nvSpPr>
          <p:cNvPr id="4" name="Slide Number Placeholder 3"/>
          <p:cNvSpPr>
            <a:spLocks noGrp="1"/>
          </p:cNvSpPr>
          <p:nvPr>
            <p:ph type="sldNum" sz="quarter" idx="5"/>
          </p:nvPr>
        </p:nvSpPr>
        <p:spPr/>
        <p:txBody>
          <a:bodyPr/>
          <a:lstStyle/>
          <a:p>
            <a:fld id="{871FDA43-FB7F-114E-A4DE-4088BD340474}" type="slidenum">
              <a:rPr lang="en-US" smtClean="0"/>
              <a:t>44</a:t>
            </a:fld>
            <a:endParaRPr lang="en-US"/>
          </a:p>
        </p:txBody>
      </p:sp>
    </p:spTree>
    <p:extLst>
      <p:ext uri="{BB962C8B-B14F-4D97-AF65-F5344CB8AC3E}">
        <p14:creationId xmlns:p14="http://schemas.microsoft.com/office/powerpoint/2010/main" val="1358790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45</a:t>
            </a:fld>
            <a:endParaRPr lang="en-US"/>
          </a:p>
        </p:txBody>
      </p:sp>
    </p:spTree>
    <p:extLst>
      <p:ext uri="{BB962C8B-B14F-4D97-AF65-F5344CB8AC3E}">
        <p14:creationId xmlns:p14="http://schemas.microsoft.com/office/powerpoint/2010/main" val="23200832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set of fun channels like #</a:t>
            </a:r>
            <a:r>
              <a:rPr lang="en-US" dirty="0" err="1"/>
              <a:t>athens</a:t>
            </a:r>
            <a:r>
              <a:rPr lang="en-US" dirty="0"/>
              <a:t> to share your Athens experiences, #help-desk to get help</a:t>
            </a:r>
          </a:p>
        </p:txBody>
      </p:sp>
      <p:sp>
        <p:nvSpPr>
          <p:cNvPr id="4" name="Slide Number Placeholder 3"/>
          <p:cNvSpPr>
            <a:spLocks noGrp="1"/>
          </p:cNvSpPr>
          <p:nvPr>
            <p:ph type="sldNum" sz="quarter" idx="5"/>
          </p:nvPr>
        </p:nvSpPr>
        <p:spPr/>
        <p:txBody>
          <a:bodyPr/>
          <a:lstStyle/>
          <a:p>
            <a:fld id="{871FDA43-FB7F-114E-A4DE-4088BD340474}" type="slidenum">
              <a:rPr lang="en-US" smtClean="0"/>
              <a:t>46</a:t>
            </a:fld>
            <a:endParaRPr lang="en-US"/>
          </a:p>
        </p:txBody>
      </p:sp>
    </p:spTree>
    <p:extLst>
      <p:ext uri="{BB962C8B-B14F-4D97-AF65-F5344CB8AC3E}">
        <p14:creationId xmlns:p14="http://schemas.microsoft.com/office/powerpoint/2010/main" val="1164904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encourage you to begin by introducing yourself on the #introduce-yourself channel</a:t>
            </a:r>
          </a:p>
        </p:txBody>
      </p:sp>
      <p:sp>
        <p:nvSpPr>
          <p:cNvPr id="4" name="Slide Number Placeholder 3"/>
          <p:cNvSpPr>
            <a:spLocks noGrp="1"/>
          </p:cNvSpPr>
          <p:nvPr>
            <p:ph type="sldNum" sz="quarter" idx="5"/>
          </p:nvPr>
        </p:nvSpPr>
        <p:spPr/>
        <p:txBody>
          <a:bodyPr/>
          <a:lstStyle/>
          <a:p>
            <a:fld id="{871FDA43-FB7F-114E-A4DE-4088BD340474}" type="slidenum">
              <a:rPr lang="en-US" smtClean="0"/>
              <a:t>47</a:t>
            </a:fld>
            <a:endParaRPr lang="en-US"/>
          </a:p>
        </p:txBody>
      </p:sp>
    </p:spTree>
    <p:extLst>
      <p:ext uri="{BB962C8B-B14F-4D97-AF65-F5344CB8AC3E}">
        <p14:creationId xmlns:p14="http://schemas.microsoft.com/office/powerpoint/2010/main" val="3411128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post selfies to the selfie channel &lt;</a:t>
            </a:r>
            <a:r>
              <a:rPr lang="en-US" dirty="0" err="1"/>
              <a:t>clicl</a:t>
            </a:r>
            <a:r>
              <a:rPr lang="en-US" dirty="0"/>
              <a:t>&gt;</a:t>
            </a:r>
          </a:p>
          <a:p>
            <a:endParaRPr lang="en-US" dirty="0"/>
          </a:p>
          <a:p>
            <a:r>
              <a:rPr lang="en-US" dirty="0"/>
              <a:t>I'm showing an example selfie with ASSETS Registration Chair and Treasurer Martez Mott.</a:t>
            </a:r>
          </a:p>
          <a:p>
            <a:endParaRPr lang="en-US" dirty="0"/>
          </a:p>
          <a:p>
            <a:r>
              <a:rPr lang="en-US" dirty="0"/>
              <a:t>We encourage social selfies</a:t>
            </a:r>
          </a:p>
        </p:txBody>
      </p:sp>
      <p:sp>
        <p:nvSpPr>
          <p:cNvPr id="4" name="Slide Number Placeholder 3"/>
          <p:cNvSpPr>
            <a:spLocks noGrp="1"/>
          </p:cNvSpPr>
          <p:nvPr>
            <p:ph type="sldNum" sz="quarter" idx="5"/>
          </p:nvPr>
        </p:nvSpPr>
        <p:spPr/>
        <p:txBody>
          <a:bodyPr/>
          <a:lstStyle/>
          <a:p>
            <a:fld id="{871FDA43-FB7F-114E-A4DE-4088BD340474}" type="slidenum">
              <a:rPr lang="en-US" smtClean="0"/>
              <a:t>48</a:t>
            </a:fld>
            <a:endParaRPr lang="en-US"/>
          </a:p>
        </p:txBody>
      </p:sp>
    </p:spTree>
    <p:extLst>
      <p:ext uri="{BB962C8B-B14F-4D97-AF65-F5344CB8AC3E}">
        <p14:creationId xmlns:p14="http://schemas.microsoft.com/office/powerpoint/2010/main" val="32221741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that could not travel to Athens, we are playing pre-recorded captioned videos on loop in Olympia Hallway, including for posters, demos, experience reports, and doctoral consortium participants</a:t>
            </a:r>
          </a:p>
        </p:txBody>
      </p:sp>
      <p:sp>
        <p:nvSpPr>
          <p:cNvPr id="4" name="Slide Number Placeholder 3"/>
          <p:cNvSpPr>
            <a:spLocks noGrp="1"/>
          </p:cNvSpPr>
          <p:nvPr>
            <p:ph type="sldNum" sz="quarter" idx="5"/>
          </p:nvPr>
        </p:nvSpPr>
        <p:spPr/>
        <p:txBody>
          <a:bodyPr/>
          <a:lstStyle/>
          <a:p>
            <a:fld id="{871FDA43-FB7F-114E-A4DE-4088BD340474}" type="slidenum">
              <a:rPr lang="en-US" smtClean="0"/>
              <a:t>49</a:t>
            </a:fld>
            <a:endParaRPr lang="en-US"/>
          </a:p>
        </p:txBody>
      </p:sp>
    </p:spTree>
    <p:extLst>
      <p:ext uri="{BB962C8B-B14F-4D97-AF65-F5344CB8AC3E}">
        <p14:creationId xmlns:p14="http://schemas.microsoft.com/office/powerpoint/2010/main" val="347449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similarly exciting program for Day 2</a:t>
            </a:r>
          </a:p>
        </p:txBody>
      </p:sp>
      <p:sp>
        <p:nvSpPr>
          <p:cNvPr id="4" name="Slide Number Placeholder 3"/>
          <p:cNvSpPr>
            <a:spLocks noGrp="1"/>
          </p:cNvSpPr>
          <p:nvPr>
            <p:ph type="sldNum" sz="quarter" idx="5"/>
          </p:nvPr>
        </p:nvSpPr>
        <p:spPr/>
        <p:txBody>
          <a:bodyPr/>
          <a:lstStyle/>
          <a:p>
            <a:fld id="{871FDA43-FB7F-114E-A4DE-4088BD340474}" type="slidenum">
              <a:rPr lang="en-US" smtClean="0"/>
              <a:t>5</a:t>
            </a:fld>
            <a:endParaRPr lang="en-US"/>
          </a:p>
        </p:txBody>
      </p:sp>
    </p:spTree>
    <p:extLst>
      <p:ext uri="{BB962C8B-B14F-4D97-AF65-F5344CB8AC3E}">
        <p14:creationId xmlns:p14="http://schemas.microsoft.com/office/powerpoint/2010/main" val="2832494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our program webpage…</a:t>
            </a:r>
          </a:p>
        </p:txBody>
      </p:sp>
      <p:sp>
        <p:nvSpPr>
          <p:cNvPr id="4" name="Slide Number Placeholder 3"/>
          <p:cNvSpPr>
            <a:spLocks noGrp="1"/>
          </p:cNvSpPr>
          <p:nvPr>
            <p:ph type="sldNum" sz="quarter" idx="5"/>
          </p:nvPr>
        </p:nvSpPr>
        <p:spPr/>
        <p:txBody>
          <a:bodyPr/>
          <a:lstStyle/>
          <a:p>
            <a:fld id="{871FDA43-FB7F-114E-A4DE-4088BD340474}" type="slidenum">
              <a:rPr lang="en-US" smtClean="0"/>
              <a:t>50</a:t>
            </a:fld>
            <a:endParaRPr lang="en-US"/>
          </a:p>
        </p:txBody>
      </p:sp>
    </p:spTree>
    <p:extLst>
      <p:ext uri="{BB962C8B-B14F-4D97-AF65-F5344CB8AC3E}">
        <p14:creationId xmlns:p14="http://schemas.microsoft.com/office/powerpoint/2010/main" val="3545639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areas marked as crossover events, which are simply encouragements to connect with virtual attendees on Discord and you can also setup your own meetings on Zoom out-of-band</a:t>
            </a:r>
          </a:p>
        </p:txBody>
      </p:sp>
      <p:sp>
        <p:nvSpPr>
          <p:cNvPr id="4" name="Slide Number Placeholder 3"/>
          <p:cNvSpPr>
            <a:spLocks noGrp="1"/>
          </p:cNvSpPr>
          <p:nvPr>
            <p:ph type="sldNum" sz="quarter" idx="5"/>
          </p:nvPr>
        </p:nvSpPr>
        <p:spPr/>
        <p:txBody>
          <a:bodyPr/>
          <a:lstStyle/>
          <a:p>
            <a:fld id="{871FDA43-FB7F-114E-A4DE-4088BD340474}" type="slidenum">
              <a:rPr lang="en-US" smtClean="0"/>
              <a:t>51</a:t>
            </a:fld>
            <a:endParaRPr lang="en-US"/>
          </a:p>
        </p:txBody>
      </p:sp>
    </p:spTree>
    <p:extLst>
      <p:ext uri="{BB962C8B-B14F-4D97-AF65-F5344CB8AC3E}">
        <p14:creationId xmlns:p14="http://schemas.microsoft.com/office/powerpoint/2010/main" val="2842444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two virtual only synchronous events happening in the middle of the night Athens time: virtual bingo and a virtual roundtable event</a:t>
            </a:r>
          </a:p>
          <a:p>
            <a:endParaRPr lang="en-US" dirty="0"/>
          </a:p>
          <a:p>
            <a:r>
              <a:rPr lang="en-US" dirty="0"/>
              <a:t>Both are aimed at helping virtual attendees network, have fun, etc.</a:t>
            </a:r>
          </a:p>
        </p:txBody>
      </p:sp>
      <p:sp>
        <p:nvSpPr>
          <p:cNvPr id="4" name="Slide Number Placeholder 3"/>
          <p:cNvSpPr>
            <a:spLocks noGrp="1"/>
          </p:cNvSpPr>
          <p:nvPr>
            <p:ph type="sldNum" sz="quarter" idx="5"/>
          </p:nvPr>
        </p:nvSpPr>
        <p:spPr/>
        <p:txBody>
          <a:bodyPr/>
          <a:lstStyle/>
          <a:p>
            <a:fld id="{871FDA43-FB7F-114E-A4DE-4088BD340474}" type="slidenum">
              <a:rPr lang="en-US" smtClean="0"/>
              <a:t>52</a:t>
            </a:fld>
            <a:endParaRPr lang="en-US"/>
          </a:p>
        </p:txBody>
      </p:sp>
    </p:spTree>
    <p:extLst>
      <p:ext uri="{BB962C8B-B14F-4D97-AF65-F5344CB8AC3E}">
        <p14:creationId xmlns:p14="http://schemas.microsoft.com/office/powerpoint/2010/main" val="30448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Hybrid/Virtual chairs for all their work on planning and organizing this feature of ASSETS</a:t>
            </a:r>
          </a:p>
        </p:txBody>
      </p:sp>
      <p:sp>
        <p:nvSpPr>
          <p:cNvPr id="4" name="Slide Number Placeholder 3"/>
          <p:cNvSpPr>
            <a:spLocks noGrp="1"/>
          </p:cNvSpPr>
          <p:nvPr>
            <p:ph type="sldNum" sz="quarter" idx="5"/>
          </p:nvPr>
        </p:nvSpPr>
        <p:spPr/>
        <p:txBody>
          <a:bodyPr/>
          <a:lstStyle/>
          <a:p>
            <a:fld id="{871FDA43-FB7F-114E-A4DE-4088BD340474}" type="slidenum">
              <a:rPr lang="en-US" smtClean="0"/>
              <a:t>53</a:t>
            </a:fld>
            <a:endParaRPr lang="en-US"/>
          </a:p>
        </p:txBody>
      </p:sp>
    </p:spTree>
    <p:extLst>
      <p:ext uri="{BB962C8B-B14F-4D97-AF65-F5344CB8AC3E}">
        <p14:creationId xmlns:p14="http://schemas.microsoft.com/office/powerpoint/2010/main" val="4043994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you get a taste of using Discord and crossing over, we are going to do an activity</a:t>
            </a:r>
          </a:p>
        </p:txBody>
      </p:sp>
      <p:sp>
        <p:nvSpPr>
          <p:cNvPr id="4" name="Slide Number Placeholder 3"/>
          <p:cNvSpPr>
            <a:spLocks noGrp="1"/>
          </p:cNvSpPr>
          <p:nvPr>
            <p:ph type="sldNum" sz="quarter" idx="5"/>
          </p:nvPr>
        </p:nvSpPr>
        <p:spPr/>
        <p:txBody>
          <a:bodyPr/>
          <a:lstStyle/>
          <a:p>
            <a:fld id="{871FDA43-FB7F-114E-A4DE-4088BD340474}" type="slidenum">
              <a:rPr lang="en-US" smtClean="0"/>
              <a:t>54</a:t>
            </a:fld>
            <a:endParaRPr lang="en-US"/>
          </a:p>
        </p:txBody>
      </p:sp>
    </p:spTree>
    <p:extLst>
      <p:ext uri="{BB962C8B-B14F-4D97-AF65-F5344CB8AC3E}">
        <p14:creationId xmlns:p14="http://schemas.microsoft.com/office/powerpoint/2010/main" val="16769122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r>
              <a:rPr lang="en-US" dirty="0" err="1"/>
              <a:t>gonna</a:t>
            </a:r>
            <a:r>
              <a:rPr lang="en-US" dirty="0"/>
              <a:t> need Discord for this….</a:t>
            </a:r>
          </a:p>
        </p:txBody>
      </p:sp>
      <p:sp>
        <p:nvSpPr>
          <p:cNvPr id="4" name="Slide Number Placeholder 3"/>
          <p:cNvSpPr>
            <a:spLocks noGrp="1"/>
          </p:cNvSpPr>
          <p:nvPr>
            <p:ph type="sldNum" sz="quarter" idx="5"/>
          </p:nvPr>
        </p:nvSpPr>
        <p:spPr/>
        <p:txBody>
          <a:bodyPr/>
          <a:lstStyle/>
          <a:p>
            <a:fld id="{871FDA43-FB7F-114E-A4DE-4088BD340474}" type="slidenum">
              <a:rPr lang="en-US" smtClean="0"/>
              <a:t>55</a:t>
            </a:fld>
            <a:endParaRPr lang="en-US"/>
          </a:p>
        </p:txBody>
      </p:sp>
    </p:spTree>
    <p:extLst>
      <p:ext uri="{BB962C8B-B14F-4D97-AF65-F5344CB8AC3E}">
        <p14:creationId xmlns:p14="http://schemas.microsoft.com/office/powerpoint/2010/main" val="3289264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ASSETS’22 introduces the first-ever Hybrid ASSETS Bingo, which is a bit like a social treasure hunt in Bingo form</a:t>
            </a:r>
          </a:p>
          <a:p>
            <a:endParaRPr lang="en-US" dirty="0"/>
          </a:p>
          <a:p>
            <a:r>
              <a:rPr lang="en-US" dirty="0"/>
              <a:t>----</a:t>
            </a:r>
          </a:p>
          <a:p>
            <a:endParaRPr lang="en-US" dirty="0"/>
          </a:p>
          <a:p>
            <a:r>
              <a:rPr lang="en-US" dirty="0"/>
              <a:t>https://</a:t>
            </a:r>
            <a:r>
              <a:rPr lang="en-US" dirty="0" err="1"/>
              <a:t>docs.google.com</a:t>
            </a:r>
            <a:r>
              <a:rPr lang="en-US" dirty="0"/>
              <a:t>/spreadsheets/d/1sWzz-Q_DEAS8J3V0bqF9egBBTpGncSKNbjr8a-1aVk4/</a:t>
            </a:r>
            <a:r>
              <a:rPr lang="en-US" dirty="0" err="1"/>
              <a:t>edit#gid</a:t>
            </a:r>
            <a:r>
              <a:rPr lang="en-US" dirty="0"/>
              <a:t>=0</a:t>
            </a:r>
          </a:p>
        </p:txBody>
      </p:sp>
      <p:sp>
        <p:nvSpPr>
          <p:cNvPr id="4" name="Slide Number Placeholder 3"/>
          <p:cNvSpPr>
            <a:spLocks noGrp="1"/>
          </p:cNvSpPr>
          <p:nvPr>
            <p:ph type="sldNum" sz="quarter" idx="5"/>
          </p:nvPr>
        </p:nvSpPr>
        <p:spPr/>
        <p:txBody>
          <a:bodyPr/>
          <a:lstStyle/>
          <a:p>
            <a:fld id="{871FDA43-FB7F-114E-A4DE-4088BD340474}" type="slidenum">
              <a:rPr lang="en-US" smtClean="0"/>
              <a:t>56</a:t>
            </a:fld>
            <a:endParaRPr lang="en-US"/>
          </a:p>
        </p:txBody>
      </p:sp>
    </p:spTree>
    <p:extLst>
      <p:ext uri="{BB962C8B-B14F-4D97-AF65-F5344CB8AC3E}">
        <p14:creationId xmlns:p14="http://schemas.microsoft.com/office/powerpoint/2010/main" val="1628088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center square—which is one of the few that can be done alone—is simply to introduce yourself on the introduce yourself channel </a:t>
            </a:r>
          </a:p>
          <a:p>
            <a:r>
              <a:rPr lang="en-US" dirty="0"/>
              <a:t>---</a:t>
            </a:r>
          </a:p>
          <a:p>
            <a:r>
              <a:rPr lang="en-US" dirty="0"/>
              <a:t>https://</a:t>
            </a:r>
            <a:r>
              <a:rPr lang="en-US" dirty="0" err="1"/>
              <a:t>docs.google.com</a:t>
            </a:r>
            <a:r>
              <a:rPr lang="en-US" dirty="0"/>
              <a:t>/spreadsheets/d/1sWzz-Q_DEAS8J3V0bqF9egBBTpGncSKNbjr8a-1aVk4/</a:t>
            </a:r>
            <a:r>
              <a:rPr lang="en-US" dirty="0" err="1"/>
              <a:t>edit#gid</a:t>
            </a:r>
            <a:r>
              <a:rPr lang="en-US" dirty="0"/>
              <a:t>=0</a:t>
            </a:r>
          </a:p>
        </p:txBody>
      </p:sp>
      <p:sp>
        <p:nvSpPr>
          <p:cNvPr id="4" name="Slide Number Placeholder 3"/>
          <p:cNvSpPr>
            <a:spLocks noGrp="1"/>
          </p:cNvSpPr>
          <p:nvPr>
            <p:ph type="sldNum" sz="quarter" idx="5"/>
          </p:nvPr>
        </p:nvSpPr>
        <p:spPr/>
        <p:txBody>
          <a:bodyPr/>
          <a:lstStyle/>
          <a:p>
            <a:fld id="{871FDA43-FB7F-114E-A4DE-4088BD340474}" type="slidenum">
              <a:rPr lang="en-US" smtClean="0"/>
              <a:t>57</a:t>
            </a:fld>
            <a:endParaRPr lang="en-US"/>
          </a:p>
        </p:txBody>
      </p:sp>
    </p:spTree>
    <p:extLst>
      <p:ext uri="{BB962C8B-B14F-4D97-AF65-F5344CB8AC3E}">
        <p14:creationId xmlns:p14="http://schemas.microsoft.com/office/powerpoint/2010/main" val="3505055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a screenshot of the #introduce-yourself channel… so a number of people have already done this--so you get to fill out the first square</a:t>
            </a:r>
          </a:p>
        </p:txBody>
      </p:sp>
      <p:sp>
        <p:nvSpPr>
          <p:cNvPr id="4" name="Slide Number Placeholder 3"/>
          <p:cNvSpPr>
            <a:spLocks noGrp="1"/>
          </p:cNvSpPr>
          <p:nvPr>
            <p:ph type="sldNum" sz="quarter" idx="5"/>
          </p:nvPr>
        </p:nvSpPr>
        <p:spPr/>
        <p:txBody>
          <a:bodyPr/>
          <a:lstStyle/>
          <a:p>
            <a:fld id="{871FDA43-FB7F-114E-A4DE-4088BD340474}" type="slidenum">
              <a:rPr lang="en-US" smtClean="0"/>
              <a:t>58</a:t>
            </a:fld>
            <a:endParaRPr lang="en-US"/>
          </a:p>
        </p:txBody>
      </p:sp>
    </p:spTree>
    <p:extLst>
      <p:ext uri="{BB962C8B-B14F-4D97-AF65-F5344CB8AC3E}">
        <p14:creationId xmlns:p14="http://schemas.microsoft.com/office/powerpoint/2010/main" val="26171975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remember, you can go to the ASSETS2022 webpage</a:t>
            </a:r>
          </a:p>
        </p:txBody>
      </p:sp>
      <p:sp>
        <p:nvSpPr>
          <p:cNvPr id="4" name="Slide Number Placeholder 3"/>
          <p:cNvSpPr>
            <a:spLocks noGrp="1"/>
          </p:cNvSpPr>
          <p:nvPr>
            <p:ph type="sldNum" sz="quarter" idx="5"/>
          </p:nvPr>
        </p:nvSpPr>
        <p:spPr/>
        <p:txBody>
          <a:bodyPr/>
          <a:lstStyle/>
          <a:p>
            <a:fld id="{871FDA43-FB7F-114E-A4DE-4088BD340474}" type="slidenum">
              <a:rPr lang="en-US" smtClean="0"/>
              <a:t>59</a:t>
            </a:fld>
            <a:endParaRPr lang="en-US"/>
          </a:p>
        </p:txBody>
      </p:sp>
    </p:spTree>
    <p:extLst>
      <p:ext uri="{BB962C8B-B14F-4D97-AF65-F5344CB8AC3E}">
        <p14:creationId xmlns:p14="http://schemas.microsoft.com/office/powerpoint/2010/main" val="2247262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Exploring this historic city of Athens Greece: the birth of democracy, the site of so many beautiful antiquities</a:t>
            </a:r>
          </a:p>
        </p:txBody>
      </p:sp>
      <p:sp>
        <p:nvSpPr>
          <p:cNvPr id="4" name="Slide Number Placeholder 3"/>
          <p:cNvSpPr>
            <a:spLocks noGrp="1"/>
          </p:cNvSpPr>
          <p:nvPr>
            <p:ph type="sldNum" sz="quarter" idx="5"/>
          </p:nvPr>
        </p:nvSpPr>
        <p:spPr/>
        <p:txBody>
          <a:bodyPr/>
          <a:lstStyle/>
          <a:p>
            <a:fld id="{871FDA43-FB7F-114E-A4DE-4088BD340474}" type="slidenum">
              <a:rPr lang="en-US" smtClean="0"/>
              <a:t>6</a:t>
            </a:fld>
            <a:endParaRPr lang="en-US"/>
          </a:p>
        </p:txBody>
      </p:sp>
    </p:spTree>
    <p:extLst>
      <p:ext uri="{BB962C8B-B14F-4D97-AF65-F5344CB8AC3E}">
        <p14:creationId xmlns:p14="http://schemas.microsoft.com/office/powerpoint/2010/main" val="4056866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look for the ”Join us on Discord link”</a:t>
            </a:r>
          </a:p>
        </p:txBody>
      </p:sp>
      <p:sp>
        <p:nvSpPr>
          <p:cNvPr id="4" name="Slide Number Placeholder 3"/>
          <p:cNvSpPr>
            <a:spLocks noGrp="1"/>
          </p:cNvSpPr>
          <p:nvPr>
            <p:ph type="sldNum" sz="quarter" idx="5"/>
          </p:nvPr>
        </p:nvSpPr>
        <p:spPr/>
        <p:txBody>
          <a:bodyPr/>
          <a:lstStyle/>
          <a:p>
            <a:fld id="{871FDA43-FB7F-114E-A4DE-4088BD340474}" type="slidenum">
              <a:rPr lang="en-US" smtClean="0"/>
              <a:t>60</a:t>
            </a:fld>
            <a:endParaRPr lang="en-US"/>
          </a:p>
        </p:txBody>
      </p:sp>
    </p:spTree>
    <p:extLst>
      <p:ext uri="{BB962C8B-B14F-4D97-AF65-F5344CB8AC3E}">
        <p14:creationId xmlns:p14="http://schemas.microsoft.com/office/powerpoint/2010/main" val="1284171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61</a:t>
            </a:fld>
            <a:endParaRPr lang="en-US"/>
          </a:p>
        </p:txBody>
      </p:sp>
    </p:spTree>
    <p:extLst>
      <p:ext uri="{BB962C8B-B14F-4D97-AF65-F5344CB8AC3E}">
        <p14:creationId xmlns:p14="http://schemas.microsoft.com/office/powerpoint/2010/main" val="31459090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bingo card</a:t>
            </a:r>
          </a:p>
          <a:p>
            <a:r>
              <a:rPr lang="en-US" dirty="0"/>
              <a:t>---</a:t>
            </a:r>
          </a:p>
          <a:p>
            <a:r>
              <a:rPr lang="en-US" dirty="0"/>
              <a:t>Jon’s bingo card:</a:t>
            </a:r>
          </a:p>
          <a:p>
            <a:r>
              <a:rPr lang="en-US" dirty="0"/>
              <a:t>https://</a:t>
            </a:r>
            <a:r>
              <a:rPr lang="en-US" dirty="0" err="1"/>
              <a:t>docs.google.com</a:t>
            </a:r>
            <a:r>
              <a:rPr lang="en-US" dirty="0"/>
              <a:t>/spreadsheets/d/1SMCMnU1_m2fdzzXHOadOmQnBpr0f9lIRfKW78EirB5M/</a:t>
            </a:r>
            <a:r>
              <a:rPr lang="en-US" dirty="0" err="1"/>
              <a:t>edit#gid</a:t>
            </a:r>
            <a:r>
              <a:rPr lang="en-US" dirty="0"/>
              <a:t>=0</a:t>
            </a:r>
          </a:p>
        </p:txBody>
      </p:sp>
      <p:sp>
        <p:nvSpPr>
          <p:cNvPr id="4" name="Slide Number Placeholder 3"/>
          <p:cNvSpPr>
            <a:spLocks noGrp="1"/>
          </p:cNvSpPr>
          <p:nvPr>
            <p:ph type="sldNum" sz="quarter" idx="5"/>
          </p:nvPr>
        </p:nvSpPr>
        <p:spPr/>
        <p:txBody>
          <a:bodyPr/>
          <a:lstStyle/>
          <a:p>
            <a:fld id="{871FDA43-FB7F-114E-A4DE-4088BD340474}" type="slidenum">
              <a:rPr lang="en-US" smtClean="0"/>
              <a:t>62</a:t>
            </a:fld>
            <a:endParaRPr lang="en-US"/>
          </a:p>
        </p:txBody>
      </p:sp>
    </p:spTree>
    <p:extLst>
      <p:ext uri="{BB962C8B-B14F-4D97-AF65-F5344CB8AC3E}">
        <p14:creationId xmlns:p14="http://schemas.microsoft.com/office/powerpoint/2010/main" val="3240167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fill out a full row, column, or diagonal, submit your bingo card on the #bingo channel and enter to win an ASSETS’22 t-shirt designed by Liang He</a:t>
            </a:r>
          </a:p>
          <a:p>
            <a:r>
              <a:rPr lang="en-US" dirty="0"/>
              <a:t>--</a:t>
            </a:r>
          </a:p>
          <a:p>
            <a:r>
              <a:rPr lang="en-US" dirty="0"/>
              <a:t>Win an ASSETS’22 t-shirt designed by Liang He that has a stylized printed-circuit board Parthenon with a cane user, a wheelchair user, and a signer within it and a water color background in blue and purple</a:t>
            </a:r>
          </a:p>
        </p:txBody>
      </p:sp>
      <p:sp>
        <p:nvSpPr>
          <p:cNvPr id="4" name="Slide Number Placeholder 3"/>
          <p:cNvSpPr>
            <a:spLocks noGrp="1"/>
          </p:cNvSpPr>
          <p:nvPr>
            <p:ph type="sldNum" sz="quarter" idx="5"/>
          </p:nvPr>
        </p:nvSpPr>
        <p:spPr/>
        <p:txBody>
          <a:bodyPr/>
          <a:lstStyle/>
          <a:p>
            <a:fld id="{871FDA43-FB7F-114E-A4DE-4088BD340474}" type="slidenum">
              <a:rPr lang="en-US" smtClean="0"/>
              <a:t>63</a:t>
            </a:fld>
            <a:endParaRPr lang="en-US"/>
          </a:p>
        </p:txBody>
      </p:sp>
    </p:spTree>
    <p:extLst>
      <p:ext uri="{BB962C8B-B14F-4D97-AF65-F5344CB8AC3E}">
        <p14:creationId xmlns:p14="http://schemas.microsoft.com/office/powerpoint/2010/main" val="23996087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64</a:t>
            </a:fld>
            <a:endParaRPr lang="en-US"/>
          </a:p>
        </p:txBody>
      </p:sp>
    </p:spTree>
    <p:extLst>
      <p:ext uri="{BB962C8B-B14F-4D97-AF65-F5344CB8AC3E}">
        <p14:creationId xmlns:p14="http://schemas.microsoft.com/office/powerpoint/2010/main" val="1533419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a:t>
            </a:r>
          </a:p>
          <a:p>
            <a:endParaRPr lang="en-US" dirty="0"/>
          </a:p>
          <a:p>
            <a:r>
              <a:rPr lang="en-US" dirty="0"/>
              <a:t>I am incredibly grateful for the support of our community.</a:t>
            </a:r>
          </a:p>
          <a:p>
            <a:endParaRPr lang="en-US" dirty="0"/>
          </a:p>
          <a:p>
            <a:r>
              <a:rPr lang="en-US" dirty="0"/>
              <a:t>This conference is a representation of so much work together</a:t>
            </a:r>
          </a:p>
        </p:txBody>
      </p:sp>
      <p:sp>
        <p:nvSpPr>
          <p:cNvPr id="4" name="Slide Number Placeholder 3"/>
          <p:cNvSpPr>
            <a:spLocks noGrp="1"/>
          </p:cNvSpPr>
          <p:nvPr>
            <p:ph type="sldNum" sz="quarter" idx="5"/>
          </p:nvPr>
        </p:nvSpPr>
        <p:spPr/>
        <p:txBody>
          <a:bodyPr/>
          <a:lstStyle/>
          <a:p>
            <a:fld id="{871FDA43-FB7F-114E-A4DE-4088BD340474}" type="slidenum">
              <a:rPr lang="en-US" smtClean="0"/>
              <a:t>65</a:t>
            </a:fld>
            <a:endParaRPr lang="en-US"/>
          </a:p>
        </p:txBody>
      </p:sp>
    </p:spTree>
    <p:extLst>
      <p:ext uri="{BB962C8B-B14F-4D97-AF65-F5344CB8AC3E}">
        <p14:creationId xmlns:p14="http://schemas.microsoft.com/office/powerpoint/2010/main" val="1138424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 members of the organizing committee from 15 countries, many who went above and beyond planning both virtual and in-person components</a:t>
            </a:r>
          </a:p>
        </p:txBody>
      </p:sp>
      <p:sp>
        <p:nvSpPr>
          <p:cNvPr id="4" name="Slide Number Placeholder 3"/>
          <p:cNvSpPr>
            <a:spLocks noGrp="1"/>
          </p:cNvSpPr>
          <p:nvPr>
            <p:ph type="sldNum" sz="quarter" idx="5"/>
          </p:nvPr>
        </p:nvSpPr>
        <p:spPr/>
        <p:txBody>
          <a:bodyPr/>
          <a:lstStyle/>
          <a:p>
            <a:fld id="{871FDA43-FB7F-114E-A4DE-4088BD340474}" type="slidenum">
              <a:rPr lang="en-US" smtClean="0"/>
              <a:t>66</a:t>
            </a:fld>
            <a:endParaRPr lang="en-US"/>
          </a:p>
        </p:txBody>
      </p:sp>
    </p:spTree>
    <p:extLst>
      <p:ext uri="{BB962C8B-B14F-4D97-AF65-F5344CB8AC3E}">
        <p14:creationId xmlns:p14="http://schemas.microsoft.com/office/powerpoint/2010/main" val="21327060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73 program committee members</a:t>
            </a:r>
          </a:p>
        </p:txBody>
      </p:sp>
      <p:sp>
        <p:nvSpPr>
          <p:cNvPr id="4" name="Slide Number Placeholder 3"/>
          <p:cNvSpPr>
            <a:spLocks noGrp="1"/>
          </p:cNvSpPr>
          <p:nvPr>
            <p:ph type="sldNum" sz="quarter" idx="5"/>
          </p:nvPr>
        </p:nvSpPr>
        <p:spPr/>
        <p:txBody>
          <a:bodyPr/>
          <a:lstStyle/>
          <a:p>
            <a:fld id="{871FDA43-FB7F-114E-A4DE-4088BD340474}" type="slidenum">
              <a:rPr lang="en-US" smtClean="0"/>
              <a:t>67</a:t>
            </a:fld>
            <a:endParaRPr lang="en-US"/>
          </a:p>
        </p:txBody>
      </p:sp>
    </p:spTree>
    <p:extLst>
      <p:ext uri="{BB962C8B-B14F-4D97-AF65-F5344CB8AC3E}">
        <p14:creationId xmlns:p14="http://schemas.microsoft.com/office/powerpoint/2010/main" val="22897389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student volunteers -- 10 in person and 40 virtual</a:t>
            </a:r>
          </a:p>
        </p:txBody>
      </p:sp>
      <p:sp>
        <p:nvSpPr>
          <p:cNvPr id="4" name="Slide Number Placeholder 3"/>
          <p:cNvSpPr>
            <a:spLocks noGrp="1"/>
          </p:cNvSpPr>
          <p:nvPr>
            <p:ph type="sldNum" sz="quarter" idx="5"/>
          </p:nvPr>
        </p:nvSpPr>
        <p:spPr/>
        <p:txBody>
          <a:bodyPr/>
          <a:lstStyle/>
          <a:p>
            <a:fld id="{871FDA43-FB7F-114E-A4DE-4088BD340474}" type="slidenum">
              <a:rPr lang="en-US" smtClean="0"/>
              <a:t>68</a:t>
            </a:fld>
            <a:endParaRPr lang="en-US"/>
          </a:p>
        </p:txBody>
      </p:sp>
    </p:spTree>
    <p:extLst>
      <p:ext uri="{BB962C8B-B14F-4D97-AF65-F5344CB8AC3E}">
        <p14:creationId xmlns:p14="http://schemas.microsoft.com/office/powerpoint/2010/main" val="32039785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SIGACCESS Steering Committee both in 2022 and 2021</a:t>
            </a:r>
          </a:p>
          <a:p>
            <a:endParaRPr lang="en-US" dirty="0"/>
          </a:p>
          <a:p>
            <a:r>
              <a:rPr lang="en-US" dirty="0"/>
              <a:t>We've been planning this ASSETS for 18 months</a:t>
            </a:r>
          </a:p>
        </p:txBody>
      </p:sp>
      <p:sp>
        <p:nvSpPr>
          <p:cNvPr id="4" name="Slide Number Placeholder 3"/>
          <p:cNvSpPr>
            <a:spLocks noGrp="1"/>
          </p:cNvSpPr>
          <p:nvPr>
            <p:ph type="sldNum" sz="quarter" idx="5"/>
          </p:nvPr>
        </p:nvSpPr>
        <p:spPr/>
        <p:txBody>
          <a:bodyPr/>
          <a:lstStyle/>
          <a:p>
            <a:fld id="{871FDA43-FB7F-114E-A4DE-4088BD340474}" type="slidenum">
              <a:rPr lang="en-US" smtClean="0"/>
              <a:t>69</a:t>
            </a:fld>
            <a:endParaRPr lang="en-US"/>
          </a:p>
        </p:txBody>
      </p:sp>
    </p:spTree>
    <p:extLst>
      <p:ext uri="{BB962C8B-B14F-4D97-AF65-F5344CB8AC3E}">
        <p14:creationId xmlns:p14="http://schemas.microsoft.com/office/powerpoint/2010/main" val="3722772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Eating gyros, souvlaki, olives, </a:t>
            </a:r>
            <a:r>
              <a:rPr lang="en-US" dirty="0" err="1"/>
              <a:t>dolmas</a:t>
            </a:r>
            <a:r>
              <a:rPr lang="en-US" dirty="0"/>
              <a:t>, and fresh tomato</a:t>
            </a:r>
          </a:p>
        </p:txBody>
      </p:sp>
      <p:sp>
        <p:nvSpPr>
          <p:cNvPr id="4" name="Slide Number Placeholder 3"/>
          <p:cNvSpPr>
            <a:spLocks noGrp="1"/>
          </p:cNvSpPr>
          <p:nvPr>
            <p:ph type="sldNum" sz="quarter" idx="5"/>
          </p:nvPr>
        </p:nvSpPr>
        <p:spPr/>
        <p:txBody>
          <a:bodyPr/>
          <a:lstStyle/>
          <a:p>
            <a:fld id="{5DDC04AB-493D-44ED-A75A-2262AEA7922D}" type="slidenum">
              <a:rPr lang="en-US" smtClean="0"/>
              <a:t>7</a:t>
            </a:fld>
            <a:endParaRPr lang="en-US"/>
          </a:p>
        </p:txBody>
      </p:sp>
    </p:spTree>
    <p:extLst>
      <p:ext uri="{BB962C8B-B14F-4D97-AF65-F5344CB8AC3E}">
        <p14:creationId xmlns:p14="http://schemas.microsoft.com/office/powerpoint/2010/main" val="11551787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r>
              <a:rPr lang="en-US" dirty="0"/>
              <a:t>https://assets22.slack.com/admin/stats</a:t>
            </a:r>
          </a:p>
        </p:txBody>
      </p:sp>
      <p:sp>
        <p:nvSpPr>
          <p:cNvPr id="4" name="Slide Number Placeholder 3"/>
          <p:cNvSpPr>
            <a:spLocks noGrp="1"/>
          </p:cNvSpPr>
          <p:nvPr>
            <p:ph type="sldNum" sz="quarter" idx="5"/>
          </p:nvPr>
        </p:nvSpPr>
        <p:spPr/>
        <p:txBody>
          <a:bodyPr/>
          <a:lstStyle/>
          <a:p>
            <a:fld id="{871FDA43-FB7F-114E-A4DE-4088BD340474}" type="slidenum">
              <a:rPr lang="en-US" smtClean="0"/>
              <a:t>71</a:t>
            </a:fld>
            <a:endParaRPr lang="en-US"/>
          </a:p>
        </p:txBody>
      </p:sp>
    </p:spTree>
    <p:extLst>
      <p:ext uri="{BB962C8B-B14F-4D97-AF65-F5344CB8AC3E}">
        <p14:creationId xmlns:p14="http://schemas.microsoft.com/office/powerpoint/2010/main" val="748798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72</a:t>
            </a:fld>
            <a:endParaRPr lang="en-US"/>
          </a:p>
        </p:txBody>
      </p:sp>
    </p:spTree>
    <p:extLst>
      <p:ext uri="{BB962C8B-B14F-4D97-AF65-F5344CB8AC3E}">
        <p14:creationId xmlns:p14="http://schemas.microsoft.com/office/powerpoint/2010/main" val="7525132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73</a:t>
            </a:fld>
            <a:endParaRPr lang="en-US"/>
          </a:p>
        </p:txBody>
      </p:sp>
    </p:spTree>
    <p:extLst>
      <p:ext uri="{BB962C8B-B14F-4D97-AF65-F5344CB8AC3E}">
        <p14:creationId xmlns:p14="http://schemas.microsoft.com/office/powerpoint/2010/main" val="34924044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74</a:t>
            </a:fld>
            <a:endParaRPr lang="en-US"/>
          </a:p>
        </p:txBody>
      </p:sp>
    </p:spTree>
    <p:extLst>
      <p:ext uri="{BB962C8B-B14F-4D97-AF65-F5344CB8AC3E}">
        <p14:creationId xmlns:p14="http://schemas.microsoft.com/office/powerpoint/2010/main" val="1149420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17 sponsors, for which this conference would otherwise not happen</a:t>
            </a:r>
          </a:p>
          <a:p>
            <a:endParaRPr lang="en-US" dirty="0"/>
          </a:p>
          <a:p>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75</a:t>
            </a:fld>
            <a:endParaRPr lang="en-US"/>
          </a:p>
        </p:txBody>
      </p:sp>
    </p:spTree>
    <p:extLst>
      <p:ext uri="{BB962C8B-B14F-4D97-AF65-F5344CB8AC3E}">
        <p14:creationId xmlns:p14="http://schemas.microsoft.com/office/powerpoint/2010/main" val="38214455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thank Fable</a:t>
            </a:r>
          </a:p>
        </p:txBody>
      </p:sp>
      <p:sp>
        <p:nvSpPr>
          <p:cNvPr id="4" name="Slide Number Placeholder 3"/>
          <p:cNvSpPr>
            <a:spLocks noGrp="1"/>
          </p:cNvSpPr>
          <p:nvPr>
            <p:ph type="sldNum" sz="quarter" idx="5"/>
          </p:nvPr>
        </p:nvSpPr>
        <p:spPr/>
        <p:txBody>
          <a:bodyPr/>
          <a:lstStyle/>
          <a:p>
            <a:fld id="{871FDA43-FB7F-114E-A4DE-4088BD340474}" type="slidenum">
              <a:rPr lang="en-US" smtClean="0"/>
              <a:t>76</a:t>
            </a:fld>
            <a:endParaRPr lang="en-US"/>
          </a:p>
        </p:txBody>
      </p:sp>
    </p:spTree>
    <p:extLst>
      <p:ext uri="{BB962C8B-B14F-4D97-AF65-F5344CB8AC3E}">
        <p14:creationId xmlns:p14="http://schemas.microsoft.com/office/powerpoint/2010/main" val="8865872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a:t>
            </a:r>
          </a:p>
        </p:txBody>
      </p:sp>
      <p:sp>
        <p:nvSpPr>
          <p:cNvPr id="4" name="Slide Number Placeholder 3"/>
          <p:cNvSpPr>
            <a:spLocks noGrp="1"/>
          </p:cNvSpPr>
          <p:nvPr>
            <p:ph type="sldNum" sz="quarter" idx="5"/>
          </p:nvPr>
        </p:nvSpPr>
        <p:spPr/>
        <p:txBody>
          <a:bodyPr/>
          <a:lstStyle/>
          <a:p>
            <a:fld id="{871FDA43-FB7F-114E-A4DE-4088BD340474}" type="slidenum">
              <a:rPr lang="en-US" smtClean="0"/>
              <a:t>77</a:t>
            </a:fld>
            <a:endParaRPr lang="en-US"/>
          </a:p>
        </p:txBody>
      </p:sp>
    </p:spTree>
    <p:extLst>
      <p:ext uri="{BB962C8B-B14F-4D97-AF65-F5344CB8AC3E}">
        <p14:creationId xmlns:p14="http://schemas.microsoft.com/office/powerpoint/2010/main" val="19172144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Adobe</a:t>
            </a:r>
          </a:p>
          <a:p>
            <a:r>
              <a:rPr lang="en-US" dirty="0"/>
              <a:t>Amazon</a:t>
            </a:r>
          </a:p>
          <a:p>
            <a:r>
              <a:rPr lang="en-US" dirty="0"/>
              <a:t>Apple</a:t>
            </a:r>
          </a:p>
          <a:p>
            <a:r>
              <a:rPr lang="en-US" dirty="0"/>
              <a:t>The University of Washington Center for Research and Education on Accessible Technology and Experiences</a:t>
            </a:r>
          </a:p>
          <a:p>
            <a:r>
              <a:rPr lang="en-US" dirty="0"/>
              <a:t>Meta</a:t>
            </a:r>
          </a:p>
          <a:p>
            <a:r>
              <a:rPr lang="en-US" dirty="0"/>
              <a:t>Microsoft</a:t>
            </a:r>
          </a:p>
        </p:txBody>
      </p:sp>
      <p:sp>
        <p:nvSpPr>
          <p:cNvPr id="4" name="Slide Number Placeholder 3"/>
          <p:cNvSpPr>
            <a:spLocks noGrp="1"/>
          </p:cNvSpPr>
          <p:nvPr>
            <p:ph type="sldNum" sz="quarter" idx="5"/>
          </p:nvPr>
        </p:nvSpPr>
        <p:spPr/>
        <p:txBody>
          <a:bodyPr/>
          <a:lstStyle/>
          <a:p>
            <a:fld id="{871FDA43-FB7F-114E-A4DE-4088BD340474}" type="slidenum">
              <a:rPr lang="en-US" smtClean="0"/>
              <a:t>78</a:t>
            </a:fld>
            <a:endParaRPr lang="en-US"/>
          </a:p>
        </p:txBody>
      </p:sp>
    </p:spTree>
    <p:extLst>
      <p:ext uri="{BB962C8B-B14F-4D97-AF65-F5344CB8AC3E}">
        <p14:creationId xmlns:p14="http://schemas.microsoft.com/office/powerpoint/2010/main" val="32853379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79</a:t>
            </a:fld>
            <a:endParaRPr lang="en-US"/>
          </a:p>
        </p:txBody>
      </p:sp>
    </p:spTree>
    <p:extLst>
      <p:ext uri="{BB962C8B-B14F-4D97-AF65-F5344CB8AC3E}">
        <p14:creationId xmlns:p14="http://schemas.microsoft.com/office/powerpoint/2010/main" val="13304495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80</a:t>
            </a:fld>
            <a:endParaRPr lang="en-US"/>
          </a:p>
        </p:txBody>
      </p:sp>
    </p:spTree>
    <p:extLst>
      <p:ext uri="{BB962C8B-B14F-4D97-AF65-F5344CB8AC3E}">
        <p14:creationId xmlns:p14="http://schemas.microsoft.com/office/powerpoint/2010/main" val="994919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perhaps most importantly exchanging ideas. Yesterday, our conference kicked off officially in Athens with the first-ever hybrid Doctoral Consortium led by Katta Spiel and </a:t>
            </a:r>
            <a:r>
              <a:rPr lang="en-US" dirty="0" err="1"/>
              <a:t>Aquesha</a:t>
            </a:r>
            <a:r>
              <a:rPr lang="en-US" dirty="0"/>
              <a:t> (</a:t>
            </a:r>
            <a:r>
              <a:rPr lang="en-US" dirty="0" err="1"/>
              <a:t>Aqway</a:t>
            </a:r>
            <a:r>
              <a:rPr lang="en-US" dirty="0"/>
              <a:t>-sha) Martin-Hammond </a:t>
            </a:r>
          </a:p>
          <a:p>
            <a:endParaRPr lang="en-US" dirty="0"/>
          </a:p>
          <a:p>
            <a:r>
              <a:rPr lang="en-US" dirty="0"/>
              <a:t>--</a:t>
            </a:r>
          </a:p>
          <a:p>
            <a:r>
              <a:rPr lang="en-US" dirty="0"/>
              <a:t>who had both in-person and virtual talks all while overlooking the Acropolis and Parthenon</a:t>
            </a:r>
          </a:p>
        </p:txBody>
      </p:sp>
      <p:sp>
        <p:nvSpPr>
          <p:cNvPr id="4" name="Slide Number Placeholder 3"/>
          <p:cNvSpPr>
            <a:spLocks noGrp="1"/>
          </p:cNvSpPr>
          <p:nvPr>
            <p:ph type="sldNum" sz="quarter" idx="5"/>
          </p:nvPr>
        </p:nvSpPr>
        <p:spPr/>
        <p:txBody>
          <a:bodyPr/>
          <a:lstStyle/>
          <a:p>
            <a:fld id="{871FDA43-FB7F-114E-A4DE-4088BD340474}" type="slidenum">
              <a:rPr lang="en-US" smtClean="0"/>
              <a:t>8</a:t>
            </a:fld>
            <a:endParaRPr lang="en-US"/>
          </a:p>
        </p:txBody>
      </p:sp>
    </p:spTree>
    <p:extLst>
      <p:ext uri="{BB962C8B-B14F-4D97-AF65-F5344CB8AC3E}">
        <p14:creationId xmlns:p14="http://schemas.microsoft.com/office/powerpoint/2010/main" val="29703752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National Institute on Disability, Independent Living, and Rehabilitation Research</a:t>
            </a:r>
          </a:p>
          <a:p>
            <a:r>
              <a:rPr lang="en-US" dirty="0"/>
              <a:t>Twitter</a:t>
            </a:r>
          </a:p>
          <a:p>
            <a:r>
              <a:rPr lang="en-US" dirty="0" err="1"/>
              <a:t>Volksgwagen</a:t>
            </a: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81</a:t>
            </a:fld>
            <a:endParaRPr lang="en-US"/>
          </a:p>
        </p:txBody>
      </p:sp>
    </p:spTree>
    <p:extLst>
      <p:ext uri="{BB962C8B-B14F-4D97-AF65-F5344CB8AC3E}">
        <p14:creationId xmlns:p14="http://schemas.microsoft.com/office/powerpoint/2010/main" val="328657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82</a:t>
            </a:fld>
            <a:endParaRPr lang="en-US"/>
          </a:p>
        </p:txBody>
      </p:sp>
    </p:spTree>
    <p:extLst>
      <p:ext uri="{BB962C8B-B14F-4D97-AF65-F5344CB8AC3E}">
        <p14:creationId xmlns:p14="http://schemas.microsoft.com/office/powerpoint/2010/main" val="1609398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83</a:t>
            </a:fld>
            <a:endParaRPr lang="en-US"/>
          </a:p>
        </p:txBody>
      </p:sp>
    </p:spTree>
    <p:extLst>
      <p:ext uri="{BB962C8B-B14F-4D97-AF65-F5344CB8AC3E}">
        <p14:creationId xmlns:p14="http://schemas.microsoft.com/office/powerpoint/2010/main" val="14709757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84</a:t>
            </a:fld>
            <a:endParaRPr lang="en-US"/>
          </a:p>
        </p:txBody>
      </p:sp>
    </p:spTree>
    <p:extLst>
      <p:ext uri="{BB962C8B-B14F-4D97-AF65-F5344CB8AC3E}">
        <p14:creationId xmlns:p14="http://schemas.microsoft.com/office/powerpoint/2010/main" val="28540910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85</a:t>
            </a:fld>
            <a:endParaRPr lang="en-US"/>
          </a:p>
        </p:txBody>
      </p:sp>
    </p:spTree>
    <p:extLst>
      <p:ext uri="{BB962C8B-B14F-4D97-AF65-F5344CB8AC3E}">
        <p14:creationId xmlns:p14="http://schemas.microsoft.com/office/powerpoint/2010/main" val="11328189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detailed COVID safety plan on our website</a:t>
            </a:r>
          </a:p>
        </p:txBody>
      </p:sp>
      <p:sp>
        <p:nvSpPr>
          <p:cNvPr id="4" name="Slide Number Placeholder 3"/>
          <p:cNvSpPr>
            <a:spLocks noGrp="1"/>
          </p:cNvSpPr>
          <p:nvPr>
            <p:ph type="sldNum" sz="quarter" idx="5"/>
          </p:nvPr>
        </p:nvSpPr>
        <p:spPr/>
        <p:txBody>
          <a:bodyPr/>
          <a:lstStyle/>
          <a:p>
            <a:fld id="{871FDA43-FB7F-114E-A4DE-4088BD340474}" type="slidenum">
              <a:rPr lang="en-US" smtClean="0"/>
              <a:t>86</a:t>
            </a:fld>
            <a:endParaRPr lang="en-US"/>
          </a:p>
        </p:txBody>
      </p:sp>
    </p:spTree>
    <p:extLst>
      <p:ext uri="{BB962C8B-B14F-4D97-AF65-F5344CB8AC3E}">
        <p14:creationId xmlns:p14="http://schemas.microsoft.com/office/powerpoint/2010/main" val="11841869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Masks are required at all ASSTS events &lt;click&gt;</a:t>
            </a:r>
          </a:p>
          <a:p>
            <a:endParaRPr lang="en-US" dirty="0"/>
          </a:p>
          <a:p>
            <a:r>
              <a:rPr lang="en-US" dirty="0"/>
              <a:t>We have 160 N95s available and 50 </a:t>
            </a:r>
            <a:r>
              <a:rPr lang="en-US" dirty="0" err="1"/>
              <a:t>ClearMasks</a:t>
            </a:r>
            <a:r>
              <a:rPr lang="en-US" dirty="0"/>
              <a:t> as backups</a:t>
            </a:r>
          </a:p>
          <a:p>
            <a:r>
              <a:rPr lang="en-US" dirty="0"/>
              <a:t>--</a:t>
            </a:r>
          </a:p>
          <a:p>
            <a:r>
              <a:rPr lang="en-US" dirty="0"/>
              <a:t>https://assets22.sigaccess.org/</a:t>
            </a:r>
            <a:r>
              <a:rPr lang="en-US" dirty="0" err="1"/>
              <a:t>attending-athens.html#covid-safety</a:t>
            </a:r>
            <a:endParaRPr lang="en-US" dirty="0"/>
          </a:p>
          <a:p>
            <a:endParaRPr lang="en-US" dirty="0"/>
          </a:p>
          <a:p>
            <a:r>
              <a:rPr lang="en-US" dirty="0">
                <a:solidFill>
                  <a:srgbClr val="444D5F"/>
                </a:solidFill>
                <a:effectLst/>
                <a:latin typeface="Arial" panose="020B0604020202020204" pitchFamily="34" charset="0"/>
              </a:rPr>
              <a:t>N95, KF94, FFP2, or KN95</a:t>
            </a:r>
          </a:p>
          <a:p>
            <a:endParaRPr lang="en-US" dirty="0">
              <a:solidFill>
                <a:srgbClr val="444D5F"/>
              </a:solidFill>
              <a:effectLst/>
              <a:latin typeface="Arial" panose="020B0604020202020204" pitchFamily="34" charset="0"/>
            </a:endParaRPr>
          </a:p>
          <a:p>
            <a:r>
              <a:rPr lang="en-US" dirty="0">
                <a:solidFill>
                  <a:srgbClr val="444D5F"/>
                </a:solidFill>
                <a:effectLst/>
                <a:latin typeface="Arial" panose="020B0604020202020204" pitchFamily="34" charset="0"/>
              </a:rPr>
              <a:t>Speakers may pull down their masks to speak</a:t>
            </a:r>
            <a:endParaRPr lang="en-US" dirty="0"/>
          </a:p>
        </p:txBody>
      </p:sp>
      <p:sp>
        <p:nvSpPr>
          <p:cNvPr id="4" name="Slide Number Placeholder 3"/>
          <p:cNvSpPr>
            <a:spLocks noGrp="1"/>
          </p:cNvSpPr>
          <p:nvPr>
            <p:ph type="sldNum" sz="quarter" idx="5"/>
          </p:nvPr>
        </p:nvSpPr>
        <p:spPr/>
        <p:txBody>
          <a:bodyPr/>
          <a:lstStyle/>
          <a:p>
            <a:fld id="{871FDA43-FB7F-114E-A4DE-4088BD340474}" type="slidenum">
              <a:rPr lang="en-US" smtClean="0"/>
              <a:t>87</a:t>
            </a:fld>
            <a:endParaRPr lang="en-US"/>
          </a:p>
        </p:txBody>
      </p:sp>
    </p:spTree>
    <p:extLst>
      <p:ext uri="{BB962C8B-B14F-4D97-AF65-F5344CB8AC3E}">
        <p14:creationId xmlns:p14="http://schemas.microsoft.com/office/powerpoint/2010/main" val="32433832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FDA43-FB7F-114E-A4DE-4088BD340474}" type="slidenum">
              <a:rPr lang="en-US" smtClean="0"/>
              <a:t>88</a:t>
            </a:fld>
            <a:endParaRPr lang="en-US"/>
          </a:p>
        </p:txBody>
      </p:sp>
    </p:spTree>
    <p:extLst>
      <p:ext uri="{BB962C8B-B14F-4D97-AF65-F5344CB8AC3E}">
        <p14:creationId xmlns:p14="http://schemas.microsoft.com/office/powerpoint/2010/main" val="14535927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space for yourself, we have a quiet room in Room 102 with a bathroom. You can get a key from an SV.</a:t>
            </a:r>
          </a:p>
        </p:txBody>
      </p:sp>
      <p:sp>
        <p:nvSpPr>
          <p:cNvPr id="4" name="Slide Number Placeholder 3"/>
          <p:cNvSpPr>
            <a:spLocks noGrp="1"/>
          </p:cNvSpPr>
          <p:nvPr>
            <p:ph type="sldNum" sz="quarter" idx="5"/>
          </p:nvPr>
        </p:nvSpPr>
        <p:spPr/>
        <p:txBody>
          <a:bodyPr/>
          <a:lstStyle/>
          <a:p>
            <a:fld id="{871FDA43-FB7F-114E-A4DE-4088BD340474}" type="slidenum">
              <a:rPr lang="en-US" smtClean="0"/>
              <a:t>89</a:t>
            </a:fld>
            <a:endParaRPr lang="en-US"/>
          </a:p>
        </p:txBody>
      </p:sp>
    </p:spTree>
    <p:extLst>
      <p:ext uri="{BB962C8B-B14F-4D97-AF65-F5344CB8AC3E}">
        <p14:creationId xmlns:p14="http://schemas.microsoft.com/office/powerpoint/2010/main" val="32062951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 let’s make this the best ASSETS ever</a:t>
            </a:r>
          </a:p>
        </p:txBody>
      </p:sp>
      <p:sp>
        <p:nvSpPr>
          <p:cNvPr id="4" name="Slide Number Placeholder 3"/>
          <p:cNvSpPr>
            <a:spLocks noGrp="1"/>
          </p:cNvSpPr>
          <p:nvPr>
            <p:ph type="sldNum" sz="quarter" idx="5"/>
          </p:nvPr>
        </p:nvSpPr>
        <p:spPr/>
        <p:txBody>
          <a:bodyPr/>
          <a:lstStyle/>
          <a:p>
            <a:fld id="{871FDA43-FB7F-114E-A4DE-4088BD340474}" type="slidenum">
              <a:rPr lang="en-US" smtClean="0"/>
              <a:t>90</a:t>
            </a:fld>
            <a:endParaRPr lang="en-US"/>
          </a:p>
        </p:txBody>
      </p:sp>
    </p:spTree>
    <p:extLst>
      <p:ext uri="{BB962C8B-B14F-4D97-AF65-F5344CB8AC3E}">
        <p14:creationId xmlns:p14="http://schemas.microsoft.com/office/powerpoint/2010/main" val="190656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Conferences are about people. Talking, learning, growing together</a:t>
            </a:r>
          </a:p>
        </p:txBody>
      </p:sp>
      <p:sp>
        <p:nvSpPr>
          <p:cNvPr id="4" name="Slide Number Placeholder 3"/>
          <p:cNvSpPr>
            <a:spLocks noGrp="1"/>
          </p:cNvSpPr>
          <p:nvPr>
            <p:ph type="sldNum" sz="quarter" idx="5"/>
          </p:nvPr>
        </p:nvSpPr>
        <p:spPr/>
        <p:txBody>
          <a:bodyPr/>
          <a:lstStyle/>
          <a:p>
            <a:fld id="{871FDA43-FB7F-114E-A4DE-4088BD340474}" type="slidenum">
              <a:rPr lang="en-US" smtClean="0"/>
              <a:t>9</a:t>
            </a:fld>
            <a:endParaRPr lang="en-US"/>
          </a:p>
        </p:txBody>
      </p:sp>
    </p:spTree>
    <p:extLst>
      <p:ext uri="{BB962C8B-B14F-4D97-AF65-F5344CB8AC3E}">
        <p14:creationId xmlns:p14="http://schemas.microsoft.com/office/powerpoint/2010/main" val="24716816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my pleasure to introduce our distinguished Opening Keynote speaker </a:t>
            </a:r>
            <a:r>
              <a:rPr lang="en-US" dirty="0" err="1"/>
              <a:t>Haben</a:t>
            </a:r>
            <a:r>
              <a:rPr lang="en-US" dirty="0"/>
              <a:t> </a:t>
            </a:r>
            <a:r>
              <a:rPr lang="en-US" dirty="0" err="1"/>
              <a:t>Girma</a:t>
            </a:r>
            <a:r>
              <a:rPr lang="en-US" dirty="0"/>
              <a:t> who is a worldwide leader in disability rights and believes disability is an opportunity for innovation.</a:t>
            </a:r>
          </a:p>
          <a:p>
            <a:endParaRPr lang="en-US" dirty="0"/>
          </a:p>
          <a:p>
            <a:r>
              <a:rPr lang="en-US" dirty="0" err="1"/>
              <a:t>Haben</a:t>
            </a:r>
            <a:r>
              <a:rPr lang="en-US" dirty="0"/>
              <a:t> is the…</a:t>
            </a:r>
          </a:p>
          <a:p>
            <a:endParaRPr lang="en-US" dirty="0"/>
          </a:p>
          <a:p>
            <a:r>
              <a:rPr lang="en-US" dirty="0"/>
              <a:t>She has received countless recognition</a:t>
            </a:r>
          </a:p>
          <a:p>
            <a:endParaRPr lang="en-US" dirty="0"/>
          </a:p>
          <a:p>
            <a:r>
              <a:rPr lang="en-US" dirty="0"/>
              <a:t>Join me in recognizing</a:t>
            </a:r>
          </a:p>
        </p:txBody>
      </p:sp>
      <p:sp>
        <p:nvSpPr>
          <p:cNvPr id="4" name="Slide Number Placeholder 3"/>
          <p:cNvSpPr>
            <a:spLocks noGrp="1"/>
          </p:cNvSpPr>
          <p:nvPr>
            <p:ph type="sldNum" sz="quarter" idx="5"/>
          </p:nvPr>
        </p:nvSpPr>
        <p:spPr/>
        <p:txBody>
          <a:bodyPr/>
          <a:lstStyle/>
          <a:p>
            <a:fld id="{871FDA43-FB7F-114E-A4DE-4088BD340474}" type="slidenum">
              <a:rPr lang="en-US" smtClean="0"/>
              <a:t>91</a:t>
            </a:fld>
            <a:endParaRPr lang="en-US"/>
          </a:p>
        </p:txBody>
      </p:sp>
    </p:spTree>
    <p:extLst>
      <p:ext uri="{BB962C8B-B14F-4D97-AF65-F5344CB8AC3E}">
        <p14:creationId xmlns:p14="http://schemas.microsoft.com/office/powerpoint/2010/main" val="3931362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F4A0-B59B-4662-F014-5AA5DB98CF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9A37A-2EE5-8F1B-3D74-175C0F6742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F261E9-4A49-DC90-7AF4-0AE05BB9E928}"/>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D2D04B2F-6DE9-18DB-CD6E-BF72E3B44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B7ECF-ECA3-2114-5D20-2B91C0197A48}"/>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1718883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94D9-1354-8E26-1083-D9D6807EB5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88C363-DF77-A16F-3EBE-92C2D1048E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72F54-146E-9289-633F-FF7BFAED2DE0}"/>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5DC591BD-67E9-1ED4-C9B7-E410E0BC5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98B6-614B-CB45-92F2-BA95707B713E}"/>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308451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606E12-6AC9-1CDF-08B8-355BCDE6D0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89D878-1D43-1C46-3A33-2E7337C604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317D9-DA1B-C91D-9EFC-7005F8E63F96}"/>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7CF074B4-AAC8-0581-3137-53487A65D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432D0-886D-3F88-FABF-7E69CE6F0DF4}"/>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1578345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7" name="Picture 6" hidden="1"/>
          <p:cNvPicPr>
            <a:picLocks noChangeAspect="1"/>
          </p:cNvPicPr>
          <p:nvPr userDrawn="1"/>
        </p:nvPicPr>
        <p:blipFill>
          <a:blip r:embed="rId2"/>
          <a:stretch>
            <a:fillRect/>
          </a:stretch>
        </p:blipFill>
        <p:spPr>
          <a:xfrm>
            <a:off x="0" y="1169"/>
            <a:ext cx="12192000" cy="6855661"/>
          </a:xfrm>
          <a:prstGeom prst="rect">
            <a:avLst/>
          </a:prstGeom>
        </p:spPr>
      </p:pic>
      <p:sp>
        <p:nvSpPr>
          <p:cNvPr id="2" name="Title 1"/>
          <p:cNvSpPr>
            <a:spLocks noGrp="1"/>
          </p:cNvSpPr>
          <p:nvPr>
            <p:ph type="title"/>
          </p:nvPr>
        </p:nvSpPr>
        <p:spPr>
          <a:xfrm>
            <a:off x="341029" y="668602"/>
            <a:ext cx="11493164" cy="701438"/>
          </a:xfrm>
          <a:prstGeom prst="rect">
            <a:avLst/>
          </a:prstGeom>
        </p:spPr>
        <p:txBody>
          <a:bodyPr lIns="0">
            <a:noAutofit/>
          </a:bodyPr>
          <a:lstStyle>
            <a:lvl1pPr>
              <a:defRPr lang="en-US" sz="6000" b="1" kern="1200" dirty="0">
                <a:solidFill>
                  <a:schemeClr val="tx1">
                    <a:lumMod val="75000"/>
                    <a:lumOff val="25000"/>
                  </a:schemeClr>
                </a:solidFill>
                <a:latin typeface="Bebas Neue" panose="020B0606020202050201" pitchFamily="34" charset="0"/>
                <a:ea typeface="+mn-ea"/>
                <a:cs typeface="+mn-cs"/>
              </a:defRPr>
            </a:lvl1pPr>
          </a:lstStyle>
          <a:p>
            <a:endParaRPr lang="en-US" dirty="0"/>
          </a:p>
        </p:txBody>
      </p:sp>
      <p:sp>
        <p:nvSpPr>
          <p:cNvPr id="3" name="Content Placeholder 2"/>
          <p:cNvSpPr>
            <a:spLocks noGrp="1"/>
          </p:cNvSpPr>
          <p:nvPr>
            <p:ph idx="1"/>
          </p:nvPr>
        </p:nvSpPr>
        <p:spPr>
          <a:xfrm>
            <a:off x="341028" y="1566350"/>
            <a:ext cx="11496475" cy="5063050"/>
          </a:xfrm>
        </p:spPr>
        <p:txBody>
          <a:bodyPr lIns="0">
            <a:normAutofit/>
          </a:bodyPr>
          <a:lstStyle>
            <a:lvl1pPr marL="0" indent="0">
              <a:lnSpc>
                <a:spcPct val="108000"/>
              </a:lnSpc>
              <a:spcBef>
                <a:spcPts val="0"/>
              </a:spcBef>
              <a:spcAft>
                <a:spcPts val="2100"/>
              </a:spcAft>
              <a:buNone/>
              <a:defRPr lang="en-US" sz="3200" b="0" i="0" kern="1200" dirty="0" smtClean="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defRPr>
            </a:lvl1pPr>
            <a:lvl2pPr>
              <a:defRPr lang="en-US" sz="2800" kern="1200" dirty="0" smtClean="0">
                <a:solidFill>
                  <a:prstClr val="black">
                    <a:lumMod val="75000"/>
                    <a:lumOff val="25000"/>
                  </a:prstClr>
                </a:solidFill>
                <a:latin typeface="Museo Sans 100" panose="02000000000000000000" pitchFamily="50" charset="0"/>
                <a:ea typeface="+mn-ea"/>
                <a:cs typeface="+mn-cs"/>
              </a:defRPr>
            </a:lvl2pPr>
            <a:lvl3pPr>
              <a:defRPr lang="en-US" sz="2800" kern="1200" dirty="0" smtClean="0">
                <a:solidFill>
                  <a:prstClr val="black">
                    <a:lumMod val="75000"/>
                    <a:lumOff val="25000"/>
                  </a:prstClr>
                </a:solidFill>
                <a:latin typeface="Museo Sans 100" panose="02000000000000000000" pitchFamily="50" charset="0"/>
                <a:ea typeface="+mn-ea"/>
                <a:cs typeface="+mn-cs"/>
              </a:defRPr>
            </a:lvl3pPr>
            <a:lvl4pPr>
              <a:defRPr lang="en-US" sz="2800" kern="1200" dirty="0" smtClean="0">
                <a:solidFill>
                  <a:prstClr val="black">
                    <a:lumMod val="75000"/>
                    <a:lumOff val="25000"/>
                  </a:prstClr>
                </a:solidFill>
                <a:latin typeface="Museo Sans 100" panose="02000000000000000000" pitchFamily="50" charset="0"/>
                <a:ea typeface="+mn-ea"/>
                <a:cs typeface="+mn-cs"/>
              </a:defRPr>
            </a:lvl4pPr>
            <a:lvl5pPr>
              <a:defRPr lang="en-US" sz="2800" kern="1200" dirty="0">
                <a:solidFill>
                  <a:prstClr val="black">
                    <a:lumMod val="75000"/>
                    <a:lumOff val="25000"/>
                  </a:prstClr>
                </a:solidFill>
                <a:latin typeface="Museo Sans 100" panose="02000000000000000000" pitchFamily="50" charset="0"/>
                <a:ea typeface="+mn-ea"/>
                <a:cs typeface="+mn-cs"/>
              </a:defRPr>
            </a:lvl5pPr>
          </a:lstStyle>
          <a:p>
            <a:pPr lvl="0"/>
            <a:r>
              <a:rPr lang="en-US" dirty="0"/>
              <a:t>Edit Master text styles</a:t>
            </a:r>
          </a:p>
        </p:txBody>
      </p:sp>
      <p:sp>
        <p:nvSpPr>
          <p:cNvPr id="12" name="Content Placeholder 11"/>
          <p:cNvSpPr>
            <a:spLocks noGrp="1"/>
          </p:cNvSpPr>
          <p:nvPr>
            <p:ph sz="quarter" idx="13" hasCustomPrompt="1"/>
          </p:nvPr>
        </p:nvSpPr>
        <p:spPr>
          <a:xfrm>
            <a:off x="357807" y="287052"/>
            <a:ext cx="4724401" cy="411367"/>
          </a:xfrm>
        </p:spPr>
        <p:txBody>
          <a:bodyPr lIns="0">
            <a:noAutofit/>
          </a:bodyPr>
          <a:lstStyle>
            <a:lvl1pPr marL="0" inden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stStyle>
          <a:p>
            <a:pPr lvl="0"/>
            <a:r>
              <a:rPr lang="en-US" dirty="0"/>
              <a:t>Short sub-title</a:t>
            </a:r>
          </a:p>
        </p:txBody>
      </p:sp>
    </p:spTree>
    <p:extLst>
      <p:ext uri="{BB962C8B-B14F-4D97-AF65-F5344CB8AC3E}">
        <p14:creationId xmlns:p14="http://schemas.microsoft.com/office/powerpoint/2010/main" val="48948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F4A0-B59B-4662-F014-5AA5DB98CFD9}"/>
              </a:ext>
            </a:extLst>
          </p:cNvPr>
          <p:cNvSpPr>
            <a:spLocks noGrp="1"/>
          </p:cNvSpPr>
          <p:nvPr>
            <p:ph type="ctrTitle"/>
          </p:nvPr>
        </p:nvSpPr>
        <p:spPr>
          <a:xfrm>
            <a:off x="987879" y="2235200"/>
            <a:ext cx="10216243" cy="2387600"/>
          </a:xfrm>
        </p:spPr>
        <p:txBody>
          <a:bodyPr anchor="ctr">
            <a:normAutofit/>
          </a:bodyPr>
          <a:lstStyle>
            <a:lvl1pPr algn="ctr">
              <a:defRPr sz="6600" b="1">
                <a:latin typeface="Bebas Neue" panose="020B0606020202050201" pitchFamily="34" charset="77"/>
              </a:defRPr>
            </a:lvl1pPr>
          </a:lstStyle>
          <a:p>
            <a:r>
              <a:rPr lang="en-US" dirty="0"/>
              <a:t>Click to edit Master title style</a:t>
            </a:r>
          </a:p>
        </p:txBody>
      </p:sp>
    </p:spTree>
    <p:extLst>
      <p:ext uri="{BB962C8B-B14F-4D97-AF65-F5344CB8AC3E}">
        <p14:creationId xmlns:p14="http://schemas.microsoft.com/office/powerpoint/2010/main" val="3967450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D4F7-2B5C-E2C3-C322-121BF100DC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99757-0AEA-6B07-7C9D-DB78101BEA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B4A90-16DA-8896-3364-D883145BA926}"/>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E979766A-EEBC-E1AB-2266-107AE325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0DC83-2B18-2046-FA59-D4449DDCBC6A}"/>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16486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F39A-37AE-D56A-8FD9-D4D07BDAC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AE989F-FF3D-7860-B60E-04E7AF604A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B5F9B2-DEEC-857A-DA0D-C36D39CBFDE3}"/>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A8DA7B09-9653-45B3-9F00-A80AE2B5B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0393E-985B-FBFC-CCC8-9DA0557D37BB}"/>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31554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847A-FEBE-802C-F99F-BF84063BEB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E721A1-15FD-3A8B-025B-79FCA11B87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3EF6EE-B6DE-4E0E-B5A5-A1C8219A08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36CF0-FDE3-B2D7-C776-45C81E9C8BA9}"/>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6" name="Footer Placeholder 5">
            <a:extLst>
              <a:ext uri="{FF2B5EF4-FFF2-40B4-BE49-F238E27FC236}">
                <a16:creationId xmlns:a16="http://schemas.microsoft.com/office/drawing/2014/main" id="{5F3DBDD9-DD7C-6FB1-FFF6-5D9B03F99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B96F17-7A61-43A4-A3FA-E0ACD460C26E}"/>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567530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FE1E-94B4-9E9B-3551-A9C8FAA921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9BDA8F-ED00-C0BE-05BE-F124A4DB79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EF3831-D00D-1AF9-AD51-0C3BC942D0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300A90-8016-3B6F-75FB-F89ECE0E4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96EB5C-5539-D18E-D8E2-C46D88CDFE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B80CD-ED79-25DA-C4A0-9CD316B6F23E}"/>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8" name="Footer Placeholder 7">
            <a:extLst>
              <a:ext uri="{FF2B5EF4-FFF2-40B4-BE49-F238E27FC236}">
                <a16:creationId xmlns:a16="http://schemas.microsoft.com/office/drawing/2014/main" id="{651B0477-CBEA-D4F5-087A-F217C732D7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F921F0-26FA-C19A-68D2-00D673C42F9C}"/>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80418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AFEC-62E8-0EDA-9E00-5A291E34CC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B70969-36A0-7C99-93C7-44B497E0AE80}"/>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4" name="Footer Placeholder 3">
            <a:extLst>
              <a:ext uri="{FF2B5EF4-FFF2-40B4-BE49-F238E27FC236}">
                <a16:creationId xmlns:a16="http://schemas.microsoft.com/office/drawing/2014/main" id="{1034FCC7-F9E6-FB99-246C-97E576D2C0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922E04-86BC-FF22-CA23-932C21FE1D3B}"/>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203394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4DF4B9-2382-B2DF-FB11-314D45FA5E2D}"/>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3" name="Footer Placeholder 2">
            <a:extLst>
              <a:ext uri="{FF2B5EF4-FFF2-40B4-BE49-F238E27FC236}">
                <a16:creationId xmlns:a16="http://schemas.microsoft.com/office/drawing/2014/main" id="{E181D3CE-829D-091C-8808-912CF3C34C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62A852-554A-1A91-D34E-701896F103E5}"/>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1509502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23AC-FE8D-8A81-AE56-BEB04FEBA3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E4537B-9F6A-438C-6212-F65EE4C85B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036072-341B-AF76-9E01-1BF899177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615D8-8A71-924B-B64D-CFBA88A01CEA}"/>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6" name="Footer Placeholder 5">
            <a:extLst>
              <a:ext uri="{FF2B5EF4-FFF2-40B4-BE49-F238E27FC236}">
                <a16:creationId xmlns:a16="http://schemas.microsoft.com/office/drawing/2014/main" id="{6ECAE536-9949-568A-7EE9-031086D7E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79B8F-1389-F98E-7127-384094CCA6A1}"/>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9209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B7E6A-5917-62F0-8E7A-6C0220BDCD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F5ACB6-4CFC-0A9F-A2B8-BD8198FAFC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1E2E95-8CB4-6F78-6D16-A547B7419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DE265-0293-9DFD-4BE8-7E7F3251230D}"/>
              </a:ext>
            </a:extLst>
          </p:cNvPr>
          <p:cNvSpPr>
            <a:spLocks noGrp="1"/>
          </p:cNvSpPr>
          <p:nvPr>
            <p:ph type="dt" sz="half" idx="10"/>
          </p:nvPr>
        </p:nvSpPr>
        <p:spPr/>
        <p:txBody>
          <a:bodyPr/>
          <a:lstStyle/>
          <a:p>
            <a:fld id="{139CAB54-2C8E-954B-8293-F571A2C3A4BE}" type="datetimeFigureOut">
              <a:rPr lang="en-US" smtClean="0"/>
              <a:t>10/28/2022</a:t>
            </a:fld>
            <a:endParaRPr lang="en-US"/>
          </a:p>
        </p:txBody>
      </p:sp>
      <p:sp>
        <p:nvSpPr>
          <p:cNvPr id="6" name="Footer Placeholder 5">
            <a:extLst>
              <a:ext uri="{FF2B5EF4-FFF2-40B4-BE49-F238E27FC236}">
                <a16:creationId xmlns:a16="http://schemas.microsoft.com/office/drawing/2014/main" id="{68E8B2A3-ACC1-8B4C-BFFC-DB2C89CD63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4AABE-E762-BF75-5778-0BA000833CA7}"/>
              </a:ext>
            </a:extLst>
          </p:cNvPr>
          <p:cNvSpPr>
            <a:spLocks noGrp="1"/>
          </p:cNvSpPr>
          <p:nvPr>
            <p:ph type="sldNum" sz="quarter" idx="12"/>
          </p:nvPr>
        </p:nvSpPr>
        <p:spPr/>
        <p:txBody>
          <a:bodyPr/>
          <a:lstStyle/>
          <a:p>
            <a:fld id="{721BCBAA-D96F-0446-8CD8-585A154F39E7}" type="slidenum">
              <a:rPr lang="en-US" smtClean="0"/>
              <a:t>‹#›</a:t>
            </a:fld>
            <a:endParaRPr lang="en-US"/>
          </a:p>
        </p:txBody>
      </p:sp>
    </p:spTree>
    <p:extLst>
      <p:ext uri="{BB962C8B-B14F-4D97-AF65-F5344CB8AC3E}">
        <p14:creationId xmlns:p14="http://schemas.microsoft.com/office/powerpoint/2010/main" val="168487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E1D9C0-93F8-68CF-B30E-3345D46414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E52721-27B2-A59A-A921-2A39E060B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F19A-A1FF-D78A-437B-68F2B1336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CAB54-2C8E-954B-8293-F571A2C3A4BE}" type="datetimeFigureOut">
              <a:rPr lang="en-US" smtClean="0"/>
              <a:t>10/28/2022</a:t>
            </a:fld>
            <a:endParaRPr lang="en-US"/>
          </a:p>
        </p:txBody>
      </p:sp>
      <p:sp>
        <p:nvSpPr>
          <p:cNvPr id="5" name="Footer Placeholder 4">
            <a:extLst>
              <a:ext uri="{FF2B5EF4-FFF2-40B4-BE49-F238E27FC236}">
                <a16:creationId xmlns:a16="http://schemas.microsoft.com/office/drawing/2014/main" id="{B4FD9724-1FFA-9965-CC45-6041EEF25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E4EE15-26D7-A375-A6D2-1BB5B03E70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BCBAA-D96F-0446-8CD8-585A154F39E7}" type="slidenum">
              <a:rPr lang="en-US" smtClean="0"/>
              <a:t>‹#›</a:t>
            </a:fld>
            <a:endParaRPr lang="en-US"/>
          </a:p>
        </p:txBody>
      </p:sp>
    </p:spTree>
    <p:extLst>
      <p:ext uri="{BB962C8B-B14F-4D97-AF65-F5344CB8AC3E}">
        <p14:creationId xmlns:p14="http://schemas.microsoft.com/office/powerpoint/2010/main" val="2720381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hyperlink" Target="http://access.uoa.gr/" TargetMode="External"/><Relationship Id="rId4" Type="http://schemas.openxmlformats.org/officeDocument/2006/relationships/hyperlink" Target="http://speech.di.uoa.g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assets22.sigaccess.org/program.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programs.sigchi.org/assets/202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46.jpe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53.png"/><Relationship Id="rId5" Type="http://schemas.openxmlformats.org/officeDocument/2006/relationships/notesSlide" Target="../notesSlides/notesSlide28.xml"/><Relationship Id="rId4"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sv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svg"/></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9.sv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hyperlink" Target="https://assets22.sigaccess.org/program.html"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hyperlink" Target="https://assets22.sigaccess.org/program.html" TargetMode="Externa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9.svg"/></Relationships>
</file>

<file path=ppt/slides/_rels/slide56.xml.rels><?xml version="1.0" encoding="UTF-8" standalone="yes"?>
<Relationships xmlns="http://schemas.openxmlformats.org/package/2006/relationships"><Relationship Id="rId3" Type="http://schemas.openxmlformats.org/officeDocument/2006/relationships/hyperlink" Target="https://discord.gg/Kjz3w8VZV3"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hyperlink" Target="https://discordapp.com/channels/991754860972212275/1031992563718180975"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iscord.gg/Kjz3w8VZV3" TargetMode="External"/><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hyperlink" Target="https://discordapp.com/channels/991754860972212275/1031992563718180975"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hyperlink" Target="https://assets22.sigaccess.org/program.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hyperlink" Target="https://assets22.sigaccess.org/program.html" TargetMode="Externa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hyperlink" Target="https://discord.gg/Kjz3w8VZV3" TargetMode="External"/><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hyperlink" Target="https://discordapp.com/channels/991754860972212275/1031992563718180975"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36.sv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6.sv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36.svg"/></Relationships>
</file>

<file path=ppt/slides/_rels/slide69.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12" Type="http://schemas.openxmlformats.org/officeDocument/2006/relationships/image" Target="../media/image94.jpe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jpeg"/><Relationship Id="rId4" Type="http://schemas.openxmlformats.org/officeDocument/2006/relationships/image" Target="../media/image86.jpeg"/><Relationship Id="rId9" Type="http://schemas.openxmlformats.org/officeDocument/2006/relationships/image" Target="../media/image91.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86.jpeg"/><Relationship Id="rId7" Type="http://schemas.openxmlformats.org/officeDocument/2006/relationships/image" Target="../media/image94.jpeg"/><Relationship Id="rId12" Type="http://schemas.openxmlformats.org/officeDocument/2006/relationships/image" Target="../media/image91.jpeg"/><Relationship Id="rId2" Type="http://schemas.openxmlformats.org/officeDocument/2006/relationships/image" Target="../media/image85.jpeg"/><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90.jpeg"/><Relationship Id="rId5" Type="http://schemas.openxmlformats.org/officeDocument/2006/relationships/image" Target="../media/image92.jpeg"/><Relationship Id="rId10" Type="http://schemas.openxmlformats.org/officeDocument/2006/relationships/image" Target="../media/image89.jpeg"/><Relationship Id="rId4" Type="http://schemas.openxmlformats.org/officeDocument/2006/relationships/image" Target="../media/image95.jpeg"/><Relationship Id="rId9" Type="http://schemas.openxmlformats.org/officeDocument/2006/relationships/image" Target="../media/image97.jpe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101.sv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103.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notesSlide" Target="../notesSlides/notesSlide77.xml"/><Relationship Id="rId7" Type="http://schemas.openxmlformats.org/officeDocument/2006/relationships/image" Target="../media/image109.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12.xml"/><Relationship Id="rId5" Type="http://schemas.openxmlformats.org/officeDocument/2006/relationships/image" Target="../media/image116.png"/><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hyperlink" Target="mailto:assets22-leadership@acm.org"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bit.ly/ASSETS22-COVID" TargetMode="Externa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126.jpeg"/><Relationship Id="rId4" Type="http://schemas.openxmlformats.org/officeDocument/2006/relationships/image" Target="../media/image125.jpeg"/></Relationships>
</file>

<file path=ppt/slides/_rels/slide88.xml.rels><?xml version="1.0" encoding="UTF-8" standalone="yes"?>
<Relationships xmlns="http://schemas.openxmlformats.org/package/2006/relationships"><Relationship Id="rId3" Type="http://schemas.openxmlformats.org/officeDocument/2006/relationships/hyperlink" Target="mailto:conferencestaff@acm.org"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127.jpeg"/></Relationships>
</file>

<file path=ppt/slides/_rels/slide8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SETS 2022 logo composed of a PCB-style Parthenon outline with three people standing and communicating with each other in the Parthenon, representing three main iconic disabilities: blind, mobility impaired, deaf and hard of hearing. Under the parthenon, it reads ASSETS 2022. The background has intersecting blue and purple watercolors and all other assets are white color.">
            <a:extLst>
              <a:ext uri="{FF2B5EF4-FFF2-40B4-BE49-F238E27FC236}">
                <a16:creationId xmlns:a16="http://schemas.microsoft.com/office/drawing/2014/main" id="{2310BEBC-E9A7-9881-1D1D-4C6AFAB87709}"/>
              </a:ext>
            </a:extLst>
          </p:cNvPr>
          <p:cNvPicPr>
            <a:picLocks noChangeAspect="1"/>
          </p:cNvPicPr>
          <p:nvPr/>
        </p:nvPicPr>
        <p:blipFill>
          <a:blip r:embed="rId3"/>
          <a:stretch>
            <a:fillRect/>
          </a:stretch>
        </p:blipFill>
        <p:spPr>
          <a:xfrm>
            <a:off x="2628901" y="-1"/>
            <a:ext cx="6934199" cy="6934199"/>
          </a:xfrm>
          <a:prstGeom prst="rect">
            <a:avLst/>
          </a:prstGeom>
        </p:spPr>
      </p:pic>
      <p:sp>
        <p:nvSpPr>
          <p:cNvPr id="2" name="TextBox 1">
            <a:extLst>
              <a:ext uri="{FF2B5EF4-FFF2-40B4-BE49-F238E27FC236}">
                <a16:creationId xmlns:a16="http://schemas.microsoft.com/office/drawing/2014/main" id="{5AC04707-1556-8FA4-179D-20F87AD1FE4A}"/>
              </a:ext>
            </a:extLst>
          </p:cNvPr>
          <p:cNvSpPr txBox="1"/>
          <p:nvPr/>
        </p:nvSpPr>
        <p:spPr>
          <a:xfrm>
            <a:off x="3982276" y="5378583"/>
            <a:ext cx="4194314" cy="523220"/>
          </a:xfrm>
          <a:prstGeom prst="rect">
            <a:avLst/>
          </a:prstGeom>
          <a:noFill/>
        </p:spPr>
        <p:txBody>
          <a:bodyPr wrap="square">
            <a:spAutoFit/>
          </a:bodyPr>
          <a:lstStyle/>
          <a:p>
            <a:pPr algn="ctr"/>
            <a:r>
              <a:rPr lang="en-US" sz="1400"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The 24th International ACM SIGACCESS Conference on Computers and Accessibility</a:t>
            </a:r>
            <a:endPar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Graphic 3" descr="Location icon">
            <a:extLst>
              <a:ext uri="{FF2B5EF4-FFF2-40B4-BE49-F238E27FC236}">
                <a16:creationId xmlns:a16="http://schemas.microsoft.com/office/drawing/2014/main" id="{9F4C8589-1EC8-A24F-5FDA-0DBC41D3D3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59176" y="5904780"/>
            <a:ext cx="182880" cy="182880"/>
          </a:xfrm>
          <a:prstGeom prst="rect">
            <a:avLst/>
          </a:prstGeom>
        </p:spPr>
      </p:pic>
      <p:pic>
        <p:nvPicPr>
          <p:cNvPr id="6" name="Graphic 5" descr="Calendar icon">
            <a:extLst>
              <a:ext uri="{FF2B5EF4-FFF2-40B4-BE49-F238E27FC236}">
                <a16:creationId xmlns:a16="http://schemas.microsoft.com/office/drawing/2014/main" id="{6670FD98-26A6-7EEC-26F0-A0767651A719}"/>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3316" y="5904780"/>
            <a:ext cx="182880" cy="182880"/>
          </a:xfrm>
          <a:prstGeom prst="rect">
            <a:avLst/>
          </a:prstGeom>
        </p:spPr>
      </p:pic>
      <p:sp>
        <p:nvSpPr>
          <p:cNvPr id="8" name="TextBox 7">
            <a:extLst>
              <a:ext uri="{FF2B5EF4-FFF2-40B4-BE49-F238E27FC236}">
                <a16:creationId xmlns:a16="http://schemas.microsoft.com/office/drawing/2014/main" id="{47152222-F68D-E06E-C0FD-5E5FC237D18F}"/>
              </a:ext>
            </a:extLst>
          </p:cNvPr>
          <p:cNvSpPr txBox="1"/>
          <p:nvPr/>
        </p:nvSpPr>
        <p:spPr>
          <a:xfrm>
            <a:off x="4872507" y="5870375"/>
            <a:ext cx="1316480" cy="304699"/>
          </a:xfrm>
          <a:prstGeom prst="rect">
            <a:avLst/>
          </a:prstGeom>
          <a:noFill/>
        </p:spPr>
        <p:txBody>
          <a:bodyPr wrap="square">
            <a:spAutoFit/>
          </a:bodyPr>
          <a:lstStyle/>
          <a:p>
            <a:r>
              <a:rPr lang="en-US" sz="1200" dirty="0">
                <a:solidFill>
                  <a:schemeClr val="bg1"/>
                </a:solidFill>
                <a:effectLst/>
                <a:latin typeface="Segoe UI Light" panose="020B0502040204020203" pitchFamily="34" charset="0"/>
                <a:ea typeface="Segoe UI" panose="020B0502040204020203" pitchFamily="34" charset="0"/>
                <a:cs typeface="Segoe UI" panose="020B0502040204020203" pitchFamily="34" charset="0"/>
              </a:rPr>
              <a:t>Athens, Greece</a:t>
            </a:r>
            <a:endParaRPr lang="en-US" sz="12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B28B7C9-A8BA-7F9F-BE57-C51152B5EEF0}"/>
              </a:ext>
            </a:extLst>
          </p:cNvPr>
          <p:cNvSpPr txBox="1"/>
          <p:nvPr/>
        </p:nvSpPr>
        <p:spPr>
          <a:xfrm>
            <a:off x="6571635" y="5870973"/>
            <a:ext cx="904467" cy="276999"/>
          </a:xfrm>
          <a:prstGeom prst="rect">
            <a:avLst/>
          </a:prstGeom>
          <a:noFill/>
        </p:spPr>
        <p:txBody>
          <a:bodyPr wrap="square">
            <a:spAutoFit/>
          </a:bodyPr>
          <a:lstStyle/>
          <a:p>
            <a:r>
              <a:rPr lang="en-US" sz="1200" dirty="0">
                <a:solidFill>
                  <a:schemeClr val="bg1"/>
                </a:solidFill>
                <a:effectLst/>
                <a:latin typeface="Segoe UI Light" panose="020B0502040204020203" pitchFamily="34" charset="0"/>
                <a:ea typeface="Segoe UI" panose="020B0502040204020203" pitchFamily="34" charset="0"/>
                <a:cs typeface="Segoe UI" panose="020B0502040204020203" pitchFamily="34" charset="0"/>
              </a:rPr>
              <a:t>Oct 23-26</a:t>
            </a:r>
            <a:endParaRPr lang="en-US" sz="12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0E62E538-2015-C61A-3C19-24DCD0C07BD3}"/>
              </a:ext>
            </a:extLst>
          </p:cNvPr>
          <p:cNvSpPr>
            <a:spLocks noGrp="1"/>
          </p:cNvSpPr>
          <p:nvPr>
            <p:ph type="ctrTitle"/>
          </p:nvPr>
        </p:nvSpPr>
        <p:spPr>
          <a:xfrm>
            <a:off x="371278" y="-1212952"/>
            <a:ext cx="6652590" cy="1125537"/>
          </a:xfrm>
        </p:spPr>
        <p:txBody>
          <a:bodyPr>
            <a:normAutofit fontScale="90000"/>
          </a:bodyPr>
          <a:lstStyle/>
          <a:p>
            <a:r>
              <a:rPr lang="en-US" dirty="0">
                <a:solidFill>
                  <a:srgbClr val="EBEBEB"/>
                </a:solidFill>
              </a:rPr>
              <a:t>ASSETS 2022 Title Slide</a:t>
            </a:r>
          </a:p>
        </p:txBody>
      </p:sp>
    </p:spTree>
    <p:extLst>
      <p:ext uri="{BB962C8B-B14F-4D97-AF65-F5344CB8AC3E}">
        <p14:creationId xmlns:p14="http://schemas.microsoft.com/office/powerpoint/2010/main" val="1322605341"/>
      </p:ext>
    </p:extLst>
  </p:cSld>
  <p:clrMapOvr>
    <a:masterClrMapping/>
  </p:clrMapOvr>
  <mc:AlternateContent xmlns:mc="http://schemas.openxmlformats.org/markup-compatibility/2006" xmlns:p14="http://schemas.microsoft.com/office/powerpoint/2010/main">
    <mc:Choice Requires="p14">
      <p:transition spd="slow" p14:dur="2000" advTm="2578"/>
    </mc:Choice>
    <mc:Fallback xmlns="">
      <p:transition spd="slow" advTm="25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6B869D4-1EEF-4B5F-AD70-79AACBAEE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The Local Chairs along with Christian Vogler, Leah Findlater, and Jon Froehlich eating at a traditional Greek restaurant">
            <a:extLst>
              <a:ext uri="{FF2B5EF4-FFF2-40B4-BE49-F238E27FC236}">
                <a16:creationId xmlns:a16="http://schemas.microsoft.com/office/drawing/2014/main" id="{1DF4C707-CC81-8377-BAAC-2CBD17BFDF6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 y="10"/>
            <a:ext cx="7995504" cy="6857990"/>
          </a:xfrm>
          <a:prstGeom prst="rect">
            <a:avLst/>
          </a:prstGeom>
        </p:spPr>
      </p:pic>
      <p:pic>
        <p:nvPicPr>
          <p:cNvPr id="13" name="Picture 12" descr="Local Chair Georgios Kouroupetroglou with General Chair Jon E. Froehlich">
            <a:extLst>
              <a:ext uri="{FF2B5EF4-FFF2-40B4-BE49-F238E27FC236}">
                <a16:creationId xmlns:a16="http://schemas.microsoft.com/office/drawing/2014/main" id="{5D95F56F-B9E1-C344-0DA6-A382FA48D12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188032" y="10"/>
            <a:ext cx="4003968" cy="2228747"/>
          </a:xfrm>
          <a:prstGeom prst="rect">
            <a:avLst/>
          </a:prstGeom>
        </p:spPr>
      </p:pic>
      <p:pic>
        <p:nvPicPr>
          <p:cNvPr id="9" name="Picture 8" descr="A picture of the Local Chairs with Jon E. Froehlich on the 11th floor of Hotel Titania">
            <a:extLst>
              <a:ext uri="{FF2B5EF4-FFF2-40B4-BE49-F238E27FC236}">
                <a16:creationId xmlns:a16="http://schemas.microsoft.com/office/drawing/2014/main" id="{9175C1FD-F3A6-0A64-0720-0B2B85BC637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rot="10800000">
            <a:off x="8188029" y="2400472"/>
            <a:ext cx="4003969" cy="2057046"/>
          </a:xfrm>
          <a:prstGeom prst="rect">
            <a:avLst/>
          </a:prstGeom>
        </p:spPr>
      </p:pic>
      <p:pic>
        <p:nvPicPr>
          <p:cNvPr id="7" name="Picture 6" descr="Jon Froehlich and Martez Mott taking a selfie in the hotel lobby">
            <a:extLst>
              <a:ext uri="{FF2B5EF4-FFF2-40B4-BE49-F238E27FC236}">
                <a16:creationId xmlns:a16="http://schemas.microsoft.com/office/drawing/2014/main" id="{2253370F-5AF9-DA4F-33E3-3A49EE76C4D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rot="10800000">
            <a:off x="8188029" y="4629229"/>
            <a:ext cx="4003969" cy="2228771"/>
          </a:xfrm>
          <a:prstGeom prst="rect">
            <a:avLst/>
          </a:prstGeom>
        </p:spPr>
      </p:pic>
      <p:sp>
        <p:nvSpPr>
          <p:cNvPr id="14" name="Rectangle 13">
            <a:extLst>
              <a:ext uri="{FF2B5EF4-FFF2-40B4-BE49-F238E27FC236}">
                <a16:creationId xmlns:a16="http://schemas.microsoft.com/office/drawing/2014/main" id="{7154D0E5-5C20-115D-FCEC-C31CFE827645}"/>
              </a:ext>
            </a:extLst>
          </p:cNvPr>
          <p:cNvSpPr/>
          <p:nvPr/>
        </p:nvSpPr>
        <p:spPr>
          <a:xfrm>
            <a:off x="-119270" y="702283"/>
            <a:ext cx="2096926"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4">
            <a:extLst>
              <a:ext uri="{FF2B5EF4-FFF2-40B4-BE49-F238E27FC236}">
                <a16:creationId xmlns:a16="http://schemas.microsoft.com/office/drawing/2014/main" id="{FC946230-D315-D101-61CB-A94AD567B0D8}"/>
              </a:ext>
            </a:extLst>
          </p:cNvPr>
          <p:cNvSpPr>
            <a:spLocks noGrp="1"/>
          </p:cNvSpPr>
          <p:nvPr>
            <p:ph type="title"/>
          </p:nvPr>
        </p:nvSpPr>
        <p:spPr>
          <a:xfrm>
            <a:off x="432030" y="851547"/>
            <a:ext cx="2892757" cy="558497"/>
          </a:xfrm>
        </p:spPr>
        <p:txBody>
          <a:bodyPr/>
          <a:lstStyle/>
          <a:p>
            <a:r>
              <a:rPr lang="en-US" sz="4000" dirty="0">
                <a:solidFill>
                  <a:schemeClr val="bg1"/>
                </a:solidFill>
              </a:rPr>
              <a:t>People</a:t>
            </a:r>
          </a:p>
        </p:txBody>
      </p:sp>
      <p:sp>
        <p:nvSpPr>
          <p:cNvPr id="16" name="TextBox 15">
            <a:extLst>
              <a:ext uri="{FF2B5EF4-FFF2-40B4-BE49-F238E27FC236}">
                <a16:creationId xmlns:a16="http://schemas.microsoft.com/office/drawing/2014/main" id="{235107DF-B90F-FB0F-35ED-EEC004C2D6E1}"/>
              </a:ext>
            </a:extLst>
          </p:cNvPr>
          <p:cNvSpPr txBox="1"/>
          <p:nvPr/>
        </p:nvSpPr>
        <p:spPr>
          <a:xfrm>
            <a:off x="310099" y="1319498"/>
            <a:ext cx="3347499" cy="400110"/>
          </a:xfrm>
          <a:prstGeom prst="rect">
            <a:avLst/>
          </a:prstGeom>
          <a:noFill/>
        </p:spPr>
        <p:txBody>
          <a:bodyPr wrap="square" tIns="45720" bIns="45720" rtlCol="0">
            <a:spAutoFit/>
          </a:bodyPr>
          <a:lstStyle/>
          <a:p>
            <a:r>
              <a:rPr lang="en-US" sz="2000" b="0" i="0" dirty="0">
                <a:solidFill>
                  <a:schemeClr val="bg1"/>
                </a:solidFill>
                <a:effectLst/>
                <a:latin typeface="Raleway" panose="020B0503030101060003" pitchFamily="34" charset="0"/>
              </a:rPr>
              <a:t>ASSETS’22</a:t>
            </a:r>
            <a:endParaRPr lang="en-US" sz="2000" dirty="0">
              <a:solidFill>
                <a:schemeClr val="bg1"/>
              </a:solidFill>
              <a:latin typeface="Raleway" panose="020B0503030101060003" pitchFamily="34" charset="0"/>
              <a:cs typeface="Segoe UI Light" panose="020B0502040204020203" pitchFamily="34" charset="0"/>
            </a:endParaRPr>
          </a:p>
        </p:txBody>
      </p:sp>
    </p:spTree>
    <p:extLst>
      <p:ext uri="{BB962C8B-B14F-4D97-AF65-F5344CB8AC3E}">
        <p14:creationId xmlns:p14="http://schemas.microsoft.com/office/powerpoint/2010/main" val="2585134832"/>
      </p:ext>
    </p:extLst>
  </p:cSld>
  <p:clrMapOvr>
    <a:masterClrMapping/>
  </p:clrMapOvr>
  <mc:AlternateContent xmlns:mc="http://schemas.openxmlformats.org/markup-compatibility/2006" xmlns:p14="http://schemas.microsoft.com/office/powerpoint/2010/main">
    <mc:Choice Requires="p14">
      <p:transition spd="slow" p14:dur="2000" advTm="16887"/>
    </mc:Choice>
    <mc:Fallback xmlns="">
      <p:transition spd="slow" advTm="168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8265DD-FC99-40A5-A287-FE9A8C91CA85}"/>
              </a:ext>
            </a:extLst>
          </p:cNvPr>
          <p:cNvSpPr txBox="1"/>
          <p:nvPr/>
        </p:nvSpPr>
        <p:spPr>
          <a:xfrm>
            <a:off x="1669775" y="879516"/>
            <a:ext cx="8852450" cy="3770263"/>
          </a:xfrm>
          <a:prstGeom prst="rect">
            <a:avLst/>
          </a:prstGeom>
          <a:noFill/>
        </p:spPr>
        <p:txBody>
          <a:bodyPr wrap="square" rtlCol="0">
            <a:spAutoFit/>
          </a:bodyPr>
          <a:lstStyle/>
          <a:p>
            <a:pPr algn="ctr"/>
            <a:r>
              <a:rPr lang="en-US" sz="23900" b="1" dirty="0">
                <a:latin typeface="Segoe UI" panose="020B0502040204020203" pitchFamily="34" charset="0"/>
                <a:ea typeface="Segoe UI" panose="020B0502040204020203" pitchFamily="34" charset="0"/>
                <a:cs typeface="Segoe UI" panose="020B0502040204020203" pitchFamily="34" charset="0"/>
              </a:rPr>
              <a:t>302</a:t>
            </a:r>
            <a:endParaRPr lang="en-US" sz="8800" b="1"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69537A0A-0619-11E3-EFAB-0489B05A5746}"/>
              </a:ext>
            </a:extLst>
          </p:cNvPr>
          <p:cNvSpPr txBox="1"/>
          <p:nvPr/>
        </p:nvSpPr>
        <p:spPr>
          <a:xfrm>
            <a:off x="3507782" y="4065003"/>
            <a:ext cx="6391674" cy="1169551"/>
          </a:xfrm>
          <a:prstGeom prst="rect">
            <a:avLst/>
          </a:prstGeom>
          <a:noFill/>
        </p:spPr>
        <p:txBody>
          <a:bodyPr wrap="square">
            <a:spAutoFit/>
          </a:bodyPr>
          <a:lstStyle/>
          <a:p>
            <a:r>
              <a:rPr lang="en-US" sz="7000" b="1" dirty="0">
                <a:latin typeface="Segoe UI" panose="020B0502040204020203" pitchFamily="34" charset="0"/>
                <a:ea typeface="Segoe UI" panose="020B0502040204020203" pitchFamily="34" charset="0"/>
                <a:cs typeface="Segoe UI" panose="020B0502040204020203" pitchFamily="34" charset="0"/>
              </a:rPr>
              <a:t>Participants</a:t>
            </a:r>
          </a:p>
        </p:txBody>
      </p:sp>
      <p:sp>
        <p:nvSpPr>
          <p:cNvPr id="2" name="Title 1">
            <a:extLst>
              <a:ext uri="{FF2B5EF4-FFF2-40B4-BE49-F238E27FC236}">
                <a16:creationId xmlns:a16="http://schemas.microsoft.com/office/drawing/2014/main" id="{C5D587C8-69A5-96DB-232A-2D502542CA86}"/>
              </a:ext>
            </a:extLst>
          </p:cNvPr>
          <p:cNvSpPr>
            <a:spLocks noGrp="1"/>
          </p:cNvSpPr>
          <p:nvPr>
            <p:ph type="title"/>
          </p:nvPr>
        </p:nvSpPr>
        <p:spPr>
          <a:xfrm>
            <a:off x="228734" y="-903524"/>
            <a:ext cx="11493164" cy="701438"/>
          </a:xfrm>
        </p:spPr>
        <p:txBody>
          <a:bodyPr/>
          <a:lstStyle/>
          <a:p>
            <a:r>
              <a:rPr lang="en-US" dirty="0">
                <a:solidFill>
                  <a:srgbClr val="ECECEC"/>
                </a:solidFill>
              </a:rPr>
              <a:t>302 Participants</a:t>
            </a:r>
          </a:p>
        </p:txBody>
      </p:sp>
    </p:spTree>
    <p:extLst>
      <p:ext uri="{BB962C8B-B14F-4D97-AF65-F5344CB8AC3E}">
        <p14:creationId xmlns:p14="http://schemas.microsoft.com/office/powerpoint/2010/main" val="297242927"/>
      </p:ext>
    </p:extLst>
  </p:cSld>
  <p:clrMapOvr>
    <a:masterClrMapping/>
  </p:clrMapOvr>
  <mc:AlternateContent xmlns:mc="http://schemas.openxmlformats.org/markup-compatibility/2006" xmlns:p14="http://schemas.microsoft.com/office/powerpoint/2010/main">
    <mc:Choice Requires="p14">
      <p:transition spd="slow" p14:dur="2000" advTm="8657"/>
    </mc:Choice>
    <mc:Fallback xmlns="">
      <p:transition spd="slow" advTm="865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Online meeting with solid fill">
            <a:extLst>
              <a:ext uri="{FF2B5EF4-FFF2-40B4-BE49-F238E27FC236}">
                <a16:creationId xmlns:a16="http://schemas.microsoft.com/office/drawing/2014/main" id="{96416F40-4CDA-1E9A-6A29-01BE070602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3530" y="3660052"/>
            <a:ext cx="1219200" cy="1219200"/>
          </a:xfrm>
          <a:prstGeom prst="rect">
            <a:avLst/>
          </a:prstGeom>
        </p:spPr>
      </p:pic>
      <p:pic>
        <p:nvPicPr>
          <p:cNvPr id="12" name="Graphic 11" descr="Users with solid fill">
            <a:extLst>
              <a:ext uri="{FF2B5EF4-FFF2-40B4-BE49-F238E27FC236}">
                <a16:creationId xmlns:a16="http://schemas.microsoft.com/office/drawing/2014/main" id="{EC26FE3D-E8E4-0FC5-B93F-3ACFCFB08B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2788" y="3565195"/>
            <a:ext cx="1278836" cy="1278836"/>
          </a:xfrm>
          <a:prstGeom prst="rect">
            <a:avLst/>
          </a:prstGeom>
        </p:spPr>
      </p:pic>
      <p:sp>
        <p:nvSpPr>
          <p:cNvPr id="13" name="TextBox 12">
            <a:extLst>
              <a:ext uri="{FF2B5EF4-FFF2-40B4-BE49-F238E27FC236}">
                <a16:creationId xmlns:a16="http://schemas.microsoft.com/office/drawing/2014/main" id="{593497D4-A3C8-3B80-2344-D36D45F95E69}"/>
              </a:ext>
            </a:extLst>
          </p:cNvPr>
          <p:cNvSpPr txBox="1"/>
          <p:nvPr/>
        </p:nvSpPr>
        <p:spPr>
          <a:xfrm>
            <a:off x="1382788" y="1702028"/>
            <a:ext cx="4077107" cy="2215991"/>
          </a:xfrm>
          <a:prstGeom prst="rect">
            <a:avLst/>
          </a:prstGeom>
          <a:noFill/>
        </p:spPr>
        <p:txBody>
          <a:bodyPr wrap="square" rtlCol="0">
            <a:spAutoFit/>
          </a:bodyPr>
          <a:lstStyle/>
          <a:p>
            <a:pPr algn="ctr"/>
            <a:r>
              <a:rPr lang="en-US" sz="13800" b="1" dirty="0">
                <a:latin typeface="Segoe UI" panose="020B0502040204020203" pitchFamily="34" charset="0"/>
                <a:ea typeface="Segoe UI" panose="020B0502040204020203" pitchFamily="34" charset="0"/>
                <a:cs typeface="Segoe UI" panose="020B0502040204020203" pitchFamily="34" charset="0"/>
              </a:rPr>
              <a:t>161</a:t>
            </a:r>
            <a:endParaRPr lang="en-US" sz="6600" b="1" dirty="0">
              <a:latin typeface="Segoe UI" panose="020B0502040204020203" pitchFamily="34" charset="0"/>
              <a:ea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BDF16D20-240C-D6A1-EC18-A60AB9E82AA9}"/>
              </a:ext>
            </a:extLst>
          </p:cNvPr>
          <p:cNvSpPr txBox="1"/>
          <p:nvPr/>
        </p:nvSpPr>
        <p:spPr>
          <a:xfrm>
            <a:off x="2721258" y="3819893"/>
            <a:ext cx="2963924" cy="769441"/>
          </a:xfrm>
          <a:prstGeom prst="rect">
            <a:avLst/>
          </a:prstGeom>
          <a:noFill/>
        </p:spPr>
        <p:txBody>
          <a:bodyPr wrap="square">
            <a:spAutoFit/>
          </a:bodyPr>
          <a:lstStyle/>
          <a:p>
            <a:r>
              <a:rPr lang="en-US" sz="4400" b="1" dirty="0">
                <a:latin typeface="Segoe UI" panose="020B0502040204020203" pitchFamily="34" charset="0"/>
                <a:ea typeface="Segoe UI" panose="020B0502040204020203" pitchFamily="34" charset="0"/>
                <a:cs typeface="Segoe UI" panose="020B0502040204020203" pitchFamily="34" charset="0"/>
              </a:rPr>
              <a:t>In-person</a:t>
            </a:r>
          </a:p>
        </p:txBody>
      </p:sp>
      <p:sp>
        <p:nvSpPr>
          <p:cNvPr id="15" name="TextBox 14">
            <a:extLst>
              <a:ext uri="{FF2B5EF4-FFF2-40B4-BE49-F238E27FC236}">
                <a16:creationId xmlns:a16="http://schemas.microsoft.com/office/drawing/2014/main" id="{A0466E17-1527-5C95-1145-CF55FE8312FC}"/>
              </a:ext>
            </a:extLst>
          </p:cNvPr>
          <p:cNvSpPr txBox="1"/>
          <p:nvPr/>
        </p:nvSpPr>
        <p:spPr>
          <a:xfrm>
            <a:off x="8262730" y="3819892"/>
            <a:ext cx="2963924" cy="769441"/>
          </a:xfrm>
          <a:prstGeom prst="rect">
            <a:avLst/>
          </a:prstGeom>
          <a:noFill/>
        </p:spPr>
        <p:txBody>
          <a:bodyPr wrap="square">
            <a:spAutoFit/>
          </a:bodyPr>
          <a:lstStyle/>
          <a:p>
            <a:r>
              <a:rPr lang="en-US" sz="4400" b="1" dirty="0">
                <a:latin typeface="Segoe UI" panose="020B0502040204020203" pitchFamily="34" charset="0"/>
                <a:ea typeface="Segoe UI" panose="020B0502040204020203" pitchFamily="34" charset="0"/>
                <a:cs typeface="Segoe UI" panose="020B0502040204020203" pitchFamily="34" charset="0"/>
              </a:rPr>
              <a:t>Virtual</a:t>
            </a:r>
          </a:p>
        </p:txBody>
      </p:sp>
      <p:sp>
        <p:nvSpPr>
          <p:cNvPr id="16" name="TextBox 15">
            <a:extLst>
              <a:ext uri="{FF2B5EF4-FFF2-40B4-BE49-F238E27FC236}">
                <a16:creationId xmlns:a16="http://schemas.microsoft.com/office/drawing/2014/main" id="{1E7C04A8-0A25-0FF1-0B7B-4AA4EE996FD6}"/>
              </a:ext>
            </a:extLst>
          </p:cNvPr>
          <p:cNvSpPr txBox="1"/>
          <p:nvPr/>
        </p:nvSpPr>
        <p:spPr>
          <a:xfrm>
            <a:off x="6679095" y="1702028"/>
            <a:ext cx="4077107" cy="2215991"/>
          </a:xfrm>
          <a:prstGeom prst="rect">
            <a:avLst/>
          </a:prstGeom>
          <a:noFill/>
        </p:spPr>
        <p:txBody>
          <a:bodyPr wrap="square" rtlCol="0">
            <a:spAutoFit/>
          </a:bodyPr>
          <a:lstStyle/>
          <a:p>
            <a:pPr algn="ctr"/>
            <a:r>
              <a:rPr lang="en-US" sz="13800" b="1" dirty="0">
                <a:latin typeface="Segoe UI" panose="020B0502040204020203" pitchFamily="34" charset="0"/>
                <a:ea typeface="Segoe UI" panose="020B0502040204020203" pitchFamily="34" charset="0"/>
                <a:cs typeface="Segoe UI" panose="020B0502040204020203" pitchFamily="34" charset="0"/>
              </a:rPr>
              <a:t>141</a:t>
            </a:r>
            <a:endParaRPr lang="en-US" sz="66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3E82D6A2-635D-5C8D-658E-A4E97BB4963F}"/>
              </a:ext>
            </a:extLst>
          </p:cNvPr>
          <p:cNvSpPr>
            <a:spLocks noGrp="1"/>
          </p:cNvSpPr>
          <p:nvPr>
            <p:ph type="title"/>
          </p:nvPr>
        </p:nvSpPr>
        <p:spPr>
          <a:xfrm>
            <a:off x="349418" y="-903524"/>
            <a:ext cx="11493164" cy="701438"/>
          </a:xfrm>
        </p:spPr>
        <p:txBody>
          <a:bodyPr/>
          <a:lstStyle/>
          <a:p>
            <a:r>
              <a:rPr lang="en-US" dirty="0">
                <a:solidFill>
                  <a:srgbClr val="ECECEC"/>
                </a:solidFill>
              </a:rPr>
              <a:t>Split of In-Person</a:t>
            </a:r>
            <a:r>
              <a:rPr lang="en-US" baseline="0" dirty="0">
                <a:solidFill>
                  <a:srgbClr val="ECECEC"/>
                </a:solidFill>
              </a:rPr>
              <a:t> and Virtual</a:t>
            </a:r>
            <a:endParaRPr lang="en-US" dirty="0">
              <a:solidFill>
                <a:srgbClr val="ECECEC"/>
              </a:solidFill>
            </a:endParaRPr>
          </a:p>
        </p:txBody>
      </p:sp>
    </p:spTree>
    <p:extLst>
      <p:ext uri="{BB962C8B-B14F-4D97-AF65-F5344CB8AC3E}">
        <p14:creationId xmlns:p14="http://schemas.microsoft.com/office/powerpoint/2010/main" val="252788248"/>
      </p:ext>
    </p:extLst>
  </p:cSld>
  <p:clrMapOvr>
    <a:masterClrMapping/>
  </p:clrMapOvr>
  <p:transition spd="slow" advTm="6713">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5E6BA4-D434-B0CE-0800-12BECA3AFF37}"/>
              </a:ext>
            </a:extLst>
          </p:cNvPr>
          <p:cNvPicPr>
            <a:picLocks noChangeAspect="1"/>
          </p:cNvPicPr>
          <p:nvPr/>
        </p:nvPicPr>
        <p:blipFill>
          <a:blip r:embed="rId3"/>
          <a:stretch>
            <a:fillRect/>
          </a:stretch>
        </p:blipFill>
        <p:spPr>
          <a:xfrm>
            <a:off x="-10348" y="238539"/>
            <a:ext cx="12202348" cy="6380922"/>
          </a:xfrm>
          <a:prstGeom prst="rect">
            <a:avLst/>
          </a:prstGeom>
        </p:spPr>
      </p:pic>
      <p:sp>
        <p:nvSpPr>
          <p:cNvPr id="6" name="TextBox 5">
            <a:extLst>
              <a:ext uri="{FF2B5EF4-FFF2-40B4-BE49-F238E27FC236}">
                <a16:creationId xmlns:a16="http://schemas.microsoft.com/office/drawing/2014/main" id="{6286736F-97E3-DA3B-5302-EE0B294FAE5F}"/>
              </a:ext>
            </a:extLst>
          </p:cNvPr>
          <p:cNvSpPr txBox="1"/>
          <p:nvPr/>
        </p:nvSpPr>
        <p:spPr>
          <a:xfrm>
            <a:off x="178905" y="3429000"/>
            <a:ext cx="2504660" cy="2215991"/>
          </a:xfrm>
          <a:prstGeom prst="rect">
            <a:avLst/>
          </a:prstGeom>
          <a:noFill/>
        </p:spPr>
        <p:txBody>
          <a:bodyPr wrap="square" rtlCol="0">
            <a:spAutoFit/>
          </a:bodyPr>
          <a:lstStyle/>
          <a:p>
            <a:pPr algn="ctr"/>
            <a:r>
              <a:rPr lang="en-US" sz="13800" b="1" dirty="0">
                <a:latin typeface="Segoe UI" panose="020B0502040204020203" pitchFamily="34" charset="0"/>
                <a:ea typeface="Segoe UI" panose="020B0502040204020203" pitchFamily="34" charset="0"/>
                <a:cs typeface="Segoe UI" panose="020B0502040204020203" pitchFamily="34" charset="0"/>
              </a:rPr>
              <a:t>37</a:t>
            </a:r>
            <a:endParaRPr lang="en-US" sz="6600" b="1" dirty="0">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5FC29A1-B5D8-392F-8E18-28711F9648D4}"/>
              </a:ext>
            </a:extLst>
          </p:cNvPr>
          <p:cNvSpPr txBox="1"/>
          <p:nvPr/>
        </p:nvSpPr>
        <p:spPr>
          <a:xfrm>
            <a:off x="406772" y="5300026"/>
            <a:ext cx="6391674" cy="584775"/>
          </a:xfrm>
          <a:prstGeom prst="rect">
            <a:avLst/>
          </a:prstGeom>
          <a:noFill/>
        </p:spPr>
        <p:txBody>
          <a:bodyPr wrap="square">
            <a:spAutoFit/>
          </a:bodyPr>
          <a:lstStyle/>
          <a:p>
            <a:r>
              <a:rPr lang="en-US" sz="3200" b="1" dirty="0">
                <a:latin typeface="Segoe UI" panose="020B0502040204020203" pitchFamily="34" charset="0"/>
                <a:ea typeface="Segoe UI" panose="020B0502040204020203" pitchFamily="34" charset="0"/>
                <a:cs typeface="Segoe UI" panose="020B0502040204020203" pitchFamily="34" charset="0"/>
              </a:rPr>
              <a:t>Countries</a:t>
            </a:r>
          </a:p>
        </p:txBody>
      </p:sp>
      <p:sp>
        <p:nvSpPr>
          <p:cNvPr id="3" name="Title 2">
            <a:extLst>
              <a:ext uri="{FF2B5EF4-FFF2-40B4-BE49-F238E27FC236}">
                <a16:creationId xmlns:a16="http://schemas.microsoft.com/office/drawing/2014/main" id="{C87993FC-B759-AEAE-8F72-A06C28FF9A3C}"/>
              </a:ext>
            </a:extLst>
          </p:cNvPr>
          <p:cNvSpPr>
            <a:spLocks noGrp="1"/>
          </p:cNvSpPr>
          <p:nvPr>
            <p:ph type="title"/>
          </p:nvPr>
        </p:nvSpPr>
        <p:spPr>
          <a:xfrm>
            <a:off x="178905" y="-846840"/>
            <a:ext cx="11493164" cy="701438"/>
          </a:xfrm>
        </p:spPr>
        <p:txBody>
          <a:bodyPr/>
          <a:lstStyle/>
          <a:p>
            <a:r>
              <a:rPr lang="en-US" dirty="0">
                <a:solidFill>
                  <a:srgbClr val="ECECEC"/>
                </a:solidFill>
              </a:rPr>
              <a:t>Country</a:t>
            </a:r>
            <a:r>
              <a:rPr lang="en-US" baseline="0" dirty="0">
                <a:solidFill>
                  <a:srgbClr val="ECECEC"/>
                </a:solidFill>
              </a:rPr>
              <a:t> Registrations</a:t>
            </a:r>
            <a:endParaRPr lang="en-US" dirty="0">
              <a:solidFill>
                <a:srgbClr val="ECECEC"/>
              </a:solidFill>
            </a:endParaRPr>
          </a:p>
        </p:txBody>
      </p:sp>
    </p:spTree>
    <p:extLst>
      <p:ext uri="{BB962C8B-B14F-4D97-AF65-F5344CB8AC3E}">
        <p14:creationId xmlns:p14="http://schemas.microsoft.com/office/powerpoint/2010/main" val="1605821136"/>
      </p:ext>
    </p:extLst>
  </p:cSld>
  <p:clrMapOvr>
    <a:masterClrMapping/>
  </p:clrMapOvr>
  <mc:AlternateContent xmlns:mc="http://schemas.openxmlformats.org/markup-compatibility/2006" xmlns:p14="http://schemas.microsoft.com/office/powerpoint/2010/main">
    <mc:Choice Requires="p14">
      <p:transition spd="slow" p14:dur="2000" advTm="6497"/>
    </mc:Choice>
    <mc:Fallback xmlns="">
      <p:transition spd="slow" advTm="649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8265DD-FC99-40A5-A287-FE9A8C91CA85}"/>
              </a:ext>
            </a:extLst>
          </p:cNvPr>
          <p:cNvSpPr txBox="1"/>
          <p:nvPr/>
        </p:nvSpPr>
        <p:spPr>
          <a:xfrm>
            <a:off x="1669775" y="919272"/>
            <a:ext cx="8852450" cy="3770263"/>
          </a:xfrm>
          <a:prstGeom prst="rect">
            <a:avLst/>
          </a:prstGeom>
          <a:noFill/>
        </p:spPr>
        <p:txBody>
          <a:bodyPr wrap="square" rtlCol="0">
            <a:spAutoFit/>
          </a:bodyPr>
          <a:lstStyle/>
          <a:p>
            <a:pPr algn="ctr"/>
            <a:r>
              <a:rPr lang="en-US" sz="23900" b="1" dirty="0">
                <a:latin typeface="Segoe UI" panose="020B0502040204020203" pitchFamily="34" charset="0"/>
                <a:ea typeface="Segoe UI" panose="020B0502040204020203" pitchFamily="34" charset="0"/>
                <a:cs typeface="Segoe UI" panose="020B0502040204020203" pitchFamily="34" charset="0"/>
              </a:rPr>
              <a:t>151</a:t>
            </a:r>
            <a:endParaRPr lang="en-US" sz="8800" b="1"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69537A0A-0619-11E3-EFAB-0489B05A5746}"/>
              </a:ext>
            </a:extLst>
          </p:cNvPr>
          <p:cNvSpPr txBox="1"/>
          <p:nvPr/>
        </p:nvSpPr>
        <p:spPr>
          <a:xfrm>
            <a:off x="2900163" y="4184271"/>
            <a:ext cx="6391674" cy="707886"/>
          </a:xfrm>
          <a:prstGeom prst="rect">
            <a:avLst/>
          </a:prstGeom>
          <a:noFill/>
        </p:spPr>
        <p:txBody>
          <a:bodyPr wrap="square">
            <a:spAutoFit/>
          </a:bodyPr>
          <a:lstStyle/>
          <a:p>
            <a:pPr algn="ctr"/>
            <a:r>
              <a:rPr lang="en-US" sz="4000" b="1" dirty="0">
                <a:latin typeface="Segoe UI" panose="020B0502040204020203" pitchFamily="34" charset="0"/>
                <a:ea typeface="Segoe UI" panose="020B0502040204020203" pitchFamily="34" charset="0"/>
                <a:cs typeface="Segoe UI" panose="020B0502040204020203" pitchFamily="34" charset="0"/>
              </a:rPr>
              <a:t>Workshop Participants</a:t>
            </a:r>
          </a:p>
        </p:txBody>
      </p:sp>
      <p:sp>
        <p:nvSpPr>
          <p:cNvPr id="2" name="Title 1">
            <a:extLst>
              <a:ext uri="{FF2B5EF4-FFF2-40B4-BE49-F238E27FC236}">
                <a16:creationId xmlns:a16="http://schemas.microsoft.com/office/drawing/2014/main" id="{AE345759-3408-FD2F-AE0D-98E036DD2B8E}"/>
              </a:ext>
            </a:extLst>
          </p:cNvPr>
          <p:cNvSpPr>
            <a:spLocks noGrp="1"/>
          </p:cNvSpPr>
          <p:nvPr>
            <p:ph type="title"/>
          </p:nvPr>
        </p:nvSpPr>
        <p:spPr>
          <a:xfrm>
            <a:off x="212692" y="-887483"/>
            <a:ext cx="11493164" cy="701438"/>
          </a:xfrm>
        </p:spPr>
        <p:txBody>
          <a:bodyPr/>
          <a:lstStyle/>
          <a:p>
            <a:r>
              <a:rPr lang="en-US" dirty="0">
                <a:solidFill>
                  <a:srgbClr val="ECECEC"/>
                </a:solidFill>
              </a:rPr>
              <a:t>151 Workshop Participants</a:t>
            </a:r>
          </a:p>
        </p:txBody>
      </p:sp>
    </p:spTree>
    <p:extLst>
      <p:ext uri="{BB962C8B-B14F-4D97-AF65-F5344CB8AC3E}">
        <p14:creationId xmlns:p14="http://schemas.microsoft.com/office/powerpoint/2010/main" val="3632517402"/>
      </p:ext>
    </p:extLst>
  </p:cSld>
  <p:clrMapOvr>
    <a:masterClrMapping/>
  </p:clrMapOvr>
  <mc:AlternateContent xmlns:mc="http://schemas.openxmlformats.org/markup-compatibility/2006" xmlns:p14="http://schemas.microsoft.com/office/powerpoint/2010/main">
    <mc:Choice Requires="p14">
      <p:transition spd="slow" p14:dur="2000" advTm="6223"/>
    </mc:Choice>
    <mc:Fallback xmlns="">
      <p:transition spd="slow" advTm="62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CEB6-6C80-1E6D-9340-AC462C14CA51}"/>
              </a:ext>
            </a:extLst>
          </p:cNvPr>
          <p:cNvSpPr>
            <a:spLocks noGrp="1"/>
          </p:cNvSpPr>
          <p:nvPr>
            <p:ph type="ctrTitle"/>
          </p:nvPr>
        </p:nvSpPr>
        <p:spPr/>
        <p:txBody>
          <a:bodyPr/>
          <a:lstStyle/>
          <a:p>
            <a:r>
              <a:rPr lang="en-US" dirty="0"/>
              <a:t>A Greek Welcome</a:t>
            </a:r>
          </a:p>
        </p:txBody>
      </p:sp>
    </p:spTree>
    <p:extLst>
      <p:ext uri="{BB962C8B-B14F-4D97-AF65-F5344CB8AC3E}">
        <p14:creationId xmlns:p14="http://schemas.microsoft.com/office/powerpoint/2010/main" val="148635490"/>
      </p:ext>
    </p:extLst>
  </p:cSld>
  <p:clrMapOvr>
    <a:masterClrMapping/>
  </p:clrMapOvr>
  <mc:AlternateContent xmlns:mc="http://schemas.openxmlformats.org/markup-compatibility/2006" xmlns:p14="http://schemas.microsoft.com/office/powerpoint/2010/main">
    <mc:Choice Requires="p14">
      <p:transition spd="slow" p14:dur="2000" advTm="2748"/>
    </mc:Choice>
    <mc:Fallback xmlns="">
      <p:transition spd="slow" advTm="274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043A-BCDD-9EB7-7E29-CF8B96C44A17}"/>
              </a:ext>
            </a:extLst>
          </p:cNvPr>
          <p:cNvSpPr>
            <a:spLocks noGrp="1"/>
          </p:cNvSpPr>
          <p:nvPr>
            <p:ph type="title"/>
          </p:nvPr>
        </p:nvSpPr>
        <p:spPr/>
        <p:txBody>
          <a:bodyPr/>
          <a:lstStyle/>
          <a:p>
            <a:r>
              <a:rPr lang="en-US" dirty="0"/>
              <a:t>Local Arrangements</a:t>
            </a:r>
          </a:p>
        </p:txBody>
      </p:sp>
      <p:sp>
        <p:nvSpPr>
          <p:cNvPr id="4" name="Content Placeholder 3">
            <a:extLst>
              <a:ext uri="{FF2B5EF4-FFF2-40B4-BE49-F238E27FC236}">
                <a16:creationId xmlns:a16="http://schemas.microsoft.com/office/drawing/2014/main" id="{C519138E-42C9-0D22-2393-A9B0E2179BE4}"/>
              </a:ext>
            </a:extLst>
          </p:cNvPr>
          <p:cNvSpPr>
            <a:spLocks noGrp="1"/>
          </p:cNvSpPr>
          <p:nvPr>
            <p:ph sz="quarter" idx="13"/>
          </p:nvPr>
        </p:nvSpPr>
        <p:spPr/>
        <p:txBody>
          <a:bodyPr/>
          <a:lstStyle/>
          <a:p>
            <a:r>
              <a:rPr lang="en-US" dirty="0"/>
              <a:t>ASSETS’22 </a:t>
            </a:r>
          </a:p>
        </p:txBody>
      </p:sp>
      <p:pic>
        <p:nvPicPr>
          <p:cNvPr id="5" name="Picture 6" descr="Headshot of Para Riga">
            <a:extLst>
              <a:ext uri="{FF2B5EF4-FFF2-40B4-BE49-F238E27FC236}">
                <a16:creationId xmlns:a16="http://schemas.microsoft.com/office/drawing/2014/main" id="{01399914-5B51-0425-48AC-0030450F8E86}"/>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6272999" y="2403177"/>
            <a:ext cx="2212848" cy="2212848"/>
          </a:xfrm>
          <a:prstGeom prst="ellipse">
            <a:avLst/>
          </a:prstGeom>
          <a:extLst>
            <a:ext uri="{909E8E84-426E-40DD-AFC4-6F175D3DCCD1}">
              <a14:hiddenFill xmlns:a14="http://schemas.microsoft.com/office/drawing/2010/main">
                <a:solidFill>
                  <a:srgbClr val="FFFFFF"/>
                </a:solidFill>
              </a14:hiddenFill>
            </a:ext>
          </a:extLst>
        </p:spPr>
      </p:pic>
      <p:pic>
        <p:nvPicPr>
          <p:cNvPr id="6" name="Picture 2" descr="Photo of Ariadni">
            <a:extLst>
              <a:ext uri="{FF2B5EF4-FFF2-40B4-BE49-F238E27FC236}">
                <a16:creationId xmlns:a16="http://schemas.microsoft.com/office/drawing/2014/main" id="{9AFE7967-4145-A09C-8201-16E8706A5B4D}"/>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9152591" y="2386206"/>
            <a:ext cx="2212848" cy="2212848"/>
          </a:xfrm>
          <a:prstGeom prst="ellipse">
            <a:avLst/>
          </a:prstGeom>
          <a:extLst>
            <a:ext uri="{909E8E84-426E-40DD-AFC4-6F175D3DCCD1}">
              <a14:hiddenFill xmlns:a14="http://schemas.microsoft.com/office/drawing/2010/main">
                <a:solidFill>
                  <a:srgbClr val="FFFFFF"/>
                </a:solidFill>
              </a14:hiddenFill>
            </a:ext>
          </a:extLst>
        </p:spPr>
      </p:pic>
      <p:pic>
        <p:nvPicPr>
          <p:cNvPr id="7" name="Picture 10" descr="Profile photo of Georgios Kouroupetroglou">
            <a:extLst>
              <a:ext uri="{FF2B5EF4-FFF2-40B4-BE49-F238E27FC236}">
                <a16:creationId xmlns:a16="http://schemas.microsoft.com/office/drawing/2014/main" id="{3649D206-194A-49BA-4D21-665AFAFE60AD}"/>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444234" y="2386206"/>
            <a:ext cx="2212848" cy="2212848"/>
          </a:xfrm>
          <a:prstGeom prst="ellipse">
            <a:avLst/>
          </a:prstGeom>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D830C-E72E-FC24-316C-1787E107E02A}"/>
              </a:ext>
            </a:extLst>
          </p:cNvPr>
          <p:cNvSpPr txBox="1"/>
          <p:nvPr/>
        </p:nvSpPr>
        <p:spPr>
          <a:xfrm>
            <a:off x="6277182" y="1763393"/>
            <a:ext cx="5088259" cy="461665"/>
          </a:xfrm>
          <a:prstGeom prst="rect">
            <a:avLst/>
          </a:prstGeom>
          <a:noFill/>
        </p:spPr>
        <p:txBody>
          <a:bodyPr wrap="square" lIns="0" tIns="45720" rIns="0" bIns="45720" rtlCol="0">
            <a:spAutoFit/>
          </a:bodyPr>
          <a:lstStyle/>
          <a:p>
            <a:pPr algn="ctr"/>
            <a:r>
              <a:rPr lang="en-US" sz="2400" dirty="0">
                <a:latin typeface="Segoe UI Semibold" panose="020B0702040204020203" pitchFamily="34" charset="0"/>
                <a:cs typeface="Segoe UI Semibold" panose="020B0702040204020203" pitchFamily="34" charset="0"/>
              </a:rPr>
              <a:t>Local Accessibility Chairs</a:t>
            </a:r>
            <a:endParaRPr lang="en-US" sz="24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27307679-FEE7-9500-6C16-4D18DADC1F4D}"/>
              </a:ext>
            </a:extLst>
          </p:cNvPr>
          <p:cNvSpPr txBox="1"/>
          <p:nvPr/>
        </p:nvSpPr>
        <p:spPr>
          <a:xfrm>
            <a:off x="8482218" y="4658687"/>
            <a:ext cx="3553594" cy="1107996"/>
          </a:xfrm>
          <a:prstGeom prst="rect">
            <a:avLst/>
          </a:prstGeom>
          <a:noFill/>
        </p:spPr>
        <p:txBody>
          <a:bodyPr wrap="square" lIns="0" tIns="45720" rIns="0" bIns="45720" rtlCol="0">
            <a:spAutoFit/>
          </a:bodyPr>
          <a:lstStyle/>
          <a:p>
            <a:pPr algn="ctr"/>
            <a:r>
              <a:rPr lang="en-US" dirty="0" err="1">
                <a:solidFill>
                  <a:schemeClr val="tx1">
                    <a:lumMod val="75000"/>
                    <a:lumOff val="25000"/>
                  </a:schemeClr>
                </a:solidFill>
                <a:latin typeface="Segoe UI Semibold" panose="020B0702040204020203" pitchFamily="34" charset="0"/>
                <a:cs typeface="Segoe UI Semibold" panose="020B0702040204020203" pitchFamily="34" charset="0"/>
              </a:rPr>
              <a:t>Ariadni</a:t>
            </a:r>
            <a:r>
              <a:rPr lang="en-US" dirty="0">
                <a:solidFill>
                  <a:schemeClr val="tx1">
                    <a:lumMod val="75000"/>
                    <a:lumOff val="25000"/>
                  </a:schemeClr>
                </a:solidFill>
                <a:latin typeface="Segoe UI Semibold" panose="020B0702040204020203" pitchFamily="34" charset="0"/>
                <a:cs typeface="Segoe UI Semibold" panose="020B0702040204020203" pitchFamily="34" charset="0"/>
              </a:rPr>
              <a:t> </a:t>
            </a:r>
            <a:r>
              <a:rPr lang="en-US" dirty="0" err="1">
                <a:solidFill>
                  <a:schemeClr val="tx1">
                    <a:lumMod val="75000"/>
                    <a:lumOff val="25000"/>
                  </a:schemeClr>
                </a:solidFill>
                <a:latin typeface="Segoe UI Semibold" panose="020B0702040204020203" pitchFamily="34" charset="0"/>
                <a:cs typeface="Segoe UI Semibold" panose="020B0702040204020203" pitchFamily="34" charset="0"/>
              </a:rPr>
              <a:t>Velissaropoulou</a:t>
            </a:r>
            <a:endParaRPr lang="en-US"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lgn="ctr"/>
            <a:r>
              <a:rPr lang="el-GR" sz="1600" dirty="0">
                <a:solidFill>
                  <a:schemeClr val="tx1">
                    <a:lumMod val="75000"/>
                    <a:lumOff val="25000"/>
                  </a:schemeClr>
                </a:solidFill>
                <a:latin typeface="Segoe UI Semibold" panose="020B0702040204020203" pitchFamily="34" charset="0"/>
                <a:cs typeface="Segoe UI Semibold" panose="020B0702040204020203" pitchFamily="34" charset="0"/>
              </a:rPr>
              <a:t>Αριάδνη Βελισσαροπούλου</a:t>
            </a:r>
            <a:endParaRPr lang="en-US" sz="16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lgn="ct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National and Kapodistrian </a:t>
            </a:r>
            <a:br>
              <a:rPr lang="en-US" sz="1600" dirty="0">
                <a:solidFill>
                  <a:schemeClr val="tx1">
                    <a:lumMod val="75000"/>
                    <a:lumOff val="25000"/>
                  </a:schemeClr>
                </a:solidFill>
                <a:latin typeface="Segoe UI Light" panose="020B0502040204020203" pitchFamily="34" charset="0"/>
                <a:cs typeface="Segoe UI Light" panose="020B0502040204020203" pitchFamily="34" charset="0"/>
              </a:rPr>
            </a:b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University of Athens</a:t>
            </a:r>
          </a:p>
        </p:txBody>
      </p:sp>
      <p:sp>
        <p:nvSpPr>
          <p:cNvPr id="10" name="TextBox 9">
            <a:extLst>
              <a:ext uri="{FF2B5EF4-FFF2-40B4-BE49-F238E27FC236}">
                <a16:creationId xmlns:a16="http://schemas.microsoft.com/office/drawing/2014/main" id="{35779395-1966-C637-39B5-E5EFA39DF6F0}"/>
              </a:ext>
            </a:extLst>
          </p:cNvPr>
          <p:cNvSpPr txBox="1"/>
          <p:nvPr/>
        </p:nvSpPr>
        <p:spPr>
          <a:xfrm>
            <a:off x="6272999" y="4658687"/>
            <a:ext cx="2212847" cy="1107996"/>
          </a:xfrm>
          <a:prstGeom prst="rect">
            <a:avLst/>
          </a:prstGeom>
          <a:noFill/>
        </p:spPr>
        <p:txBody>
          <a:bodyPr wrap="square" lIns="0" tIns="45720" rIns="0" bIns="45720" rtlCol="0">
            <a:spAutoFit/>
          </a:bodyPr>
          <a:lstStyle/>
          <a:p>
            <a:pPr algn="ctr"/>
            <a:r>
              <a:rPr lang="en-US" dirty="0" err="1">
                <a:solidFill>
                  <a:schemeClr val="tx1">
                    <a:lumMod val="75000"/>
                    <a:lumOff val="25000"/>
                  </a:schemeClr>
                </a:solidFill>
                <a:latin typeface="Segoe UI Semibold" panose="020B0702040204020203" pitchFamily="34" charset="0"/>
                <a:cs typeface="Segoe UI Semibold" panose="020B0702040204020203" pitchFamily="34" charset="0"/>
              </a:rPr>
              <a:t>Paraskevi</a:t>
            </a:r>
            <a:r>
              <a:rPr lang="en-US" dirty="0">
                <a:solidFill>
                  <a:schemeClr val="tx1">
                    <a:lumMod val="75000"/>
                    <a:lumOff val="25000"/>
                  </a:schemeClr>
                </a:solidFill>
                <a:latin typeface="Segoe UI Semibold" panose="020B0702040204020203" pitchFamily="34" charset="0"/>
                <a:cs typeface="Segoe UI Semibold" panose="020B0702040204020203" pitchFamily="34" charset="0"/>
              </a:rPr>
              <a:t> Riga</a:t>
            </a:r>
          </a:p>
          <a:p>
            <a:pPr algn="ctr"/>
            <a:r>
              <a:rPr lang="el-GR" sz="1600" dirty="0">
                <a:solidFill>
                  <a:schemeClr val="tx1">
                    <a:lumMod val="75000"/>
                    <a:lumOff val="25000"/>
                  </a:schemeClr>
                </a:solidFill>
                <a:latin typeface="Segoe UI Semibold" panose="020B0702040204020203" pitchFamily="34" charset="0"/>
                <a:cs typeface="Segoe UI Semibold" panose="020B0702040204020203" pitchFamily="34" charset="0"/>
              </a:rPr>
              <a:t>Βιβή Ρήγα</a:t>
            </a:r>
            <a:endParaRPr lang="en-US" sz="16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lgn="ct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National and Kapodistrian </a:t>
            </a:r>
            <a:br>
              <a:rPr lang="en-US" sz="1600" dirty="0">
                <a:solidFill>
                  <a:schemeClr val="tx1">
                    <a:lumMod val="75000"/>
                    <a:lumOff val="25000"/>
                  </a:schemeClr>
                </a:solidFill>
                <a:latin typeface="Segoe UI Light" panose="020B0502040204020203" pitchFamily="34" charset="0"/>
                <a:cs typeface="Segoe UI Light" panose="020B0502040204020203" pitchFamily="34" charset="0"/>
              </a:rPr>
            </a:b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University of Athens</a:t>
            </a:r>
          </a:p>
        </p:txBody>
      </p:sp>
      <p:sp>
        <p:nvSpPr>
          <p:cNvPr id="11" name="TextBox 10">
            <a:extLst>
              <a:ext uri="{FF2B5EF4-FFF2-40B4-BE49-F238E27FC236}">
                <a16:creationId xmlns:a16="http://schemas.microsoft.com/office/drawing/2014/main" id="{6A7FD11F-F4EE-731E-5AD5-C326BA959E98}"/>
              </a:ext>
            </a:extLst>
          </p:cNvPr>
          <p:cNvSpPr txBox="1"/>
          <p:nvPr/>
        </p:nvSpPr>
        <p:spPr>
          <a:xfrm>
            <a:off x="443508" y="1811068"/>
            <a:ext cx="5160164" cy="461665"/>
          </a:xfrm>
          <a:prstGeom prst="rect">
            <a:avLst/>
          </a:prstGeom>
          <a:noFill/>
        </p:spPr>
        <p:txBody>
          <a:bodyPr wrap="square" lIns="0" tIns="45720" rIns="0" bIns="45720" rtlCol="0">
            <a:spAutoFit/>
          </a:bodyPr>
          <a:lstStyle/>
          <a:p>
            <a:pPr algn="ctr"/>
            <a:r>
              <a:rPr lang="en-US" sz="2400" dirty="0">
                <a:latin typeface="Segoe UI Semibold" panose="020B0702040204020203" pitchFamily="34" charset="0"/>
                <a:cs typeface="Segoe UI Semibold" panose="020B0702040204020203" pitchFamily="34" charset="0"/>
              </a:rPr>
              <a:t>Local Chairs</a:t>
            </a:r>
            <a:endParaRPr lang="en-US" sz="24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AA4D49FA-E075-087E-5C1E-1D2545605F55}"/>
              </a:ext>
            </a:extLst>
          </p:cNvPr>
          <p:cNvSpPr txBox="1"/>
          <p:nvPr/>
        </p:nvSpPr>
        <p:spPr>
          <a:xfrm>
            <a:off x="3390824" y="4658687"/>
            <a:ext cx="2212848" cy="1107996"/>
          </a:xfrm>
          <a:prstGeom prst="rect">
            <a:avLst/>
          </a:prstGeom>
          <a:noFill/>
        </p:spPr>
        <p:txBody>
          <a:bodyPr wrap="square" lIns="0" tIns="45720" rIns="0" bIns="45720" rtlCol="0">
            <a:spAutoFit/>
          </a:bodyPr>
          <a:lstStyle/>
          <a:p>
            <a:pPr algn="ctr"/>
            <a:r>
              <a:rPr lang="en-US" dirty="0">
                <a:solidFill>
                  <a:schemeClr val="tx1">
                    <a:lumMod val="75000"/>
                    <a:lumOff val="25000"/>
                  </a:schemeClr>
                </a:solidFill>
                <a:latin typeface="Segoe UI Semibold" panose="020B0702040204020203" pitchFamily="34" charset="0"/>
                <a:cs typeface="Segoe UI Semibold" panose="020B0702040204020203" pitchFamily="34" charset="0"/>
              </a:rPr>
              <a:t>Alexandros Pino</a:t>
            </a:r>
          </a:p>
          <a:p>
            <a:pPr algn="ctr"/>
            <a:r>
              <a:rPr lang="el-GR" sz="1600" dirty="0">
                <a:solidFill>
                  <a:schemeClr val="tx1">
                    <a:lumMod val="75000"/>
                    <a:lumOff val="25000"/>
                  </a:schemeClr>
                </a:solidFill>
                <a:latin typeface="Segoe UI Semibold" panose="020B0702040204020203" pitchFamily="34" charset="0"/>
                <a:cs typeface="Segoe UI Semibold" panose="020B0702040204020203" pitchFamily="34" charset="0"/>
              </a:rPr>
              <a:t>Αλέξανδρος Πίνο</a:t>
            </a:r>
            <a:br>
              <a:rPr lang="en-US" sz="1600" dirty="0">
                <a:solidFill>
                  <a:schemeClr val="tx1">
                    <a:lumMod val="75000"/>
                    <a:lumOff val="25000"/>
                  </a:schemeClr>
                </a:solidFill>
                <a:highlight>
                  <a:srgbClr val="FFFF00"/>
                </a:highlight>
                <a:latin typeface="Segoe UI Semibold" panose="020B0702040204020203" pitchFamily="34" charset="0"/>
                <a:cs typeface="Segoe UI Semibold" panose="020B0702040204020203" pitchFamily="34" charset="0"/>
              </a:rPr>
            </a:b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National and Kapodistrian </a:t>
            </a:r>
            <a:br>
              <a:rPr lang="en-US" sz="1600" dirty="0">
                <a:solidFill>
                  <a:schemeClr val="tx1">
                    <a:lumMod val="75000"/>
                    <a:lumOff val="25000"/>
                  </a:schemeClr>
                </a:solidFill>
                <a:latin typeface="Segoe UI Light" panose="020B0502040204020203" pitchFamily="34" charset="0"/>
                <a:cs typeface="Segoe UI Light" panose="020B0502040204020203" pitchFamily="34" charset="0"/>
              </a:rPr>
            </a:b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University of Athens</a:t>
            </a:r>
          </a:p>
        </p:txBody>
      </p:sp>
      <p:pic>
        <p:nvPicPr>
          <p:cNvPr id="13" name="Picture 8" descr="Profile photo of Alexandros Pino">
            <a:extLst>
              <a:ext uri="{FF2B5EF4-FFF2-40B4-BE49-F238E27FC236}">
                <a16:creationId xmlns:a16="http://schemas.microsoft.com/office/drawing/2014/main" id="{2EBB4CD8-83E2-F973-35A4-B52FB7DE5491}"/>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3390824" y="2445839"/>
            <a:ext cx="2212848" cy="2212848"/>
          </a:xfrm>
          <a:prstGeom prst="ellipse">
            <a:avLst/>
          </a:prstGeom>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089236D-78B0-F79C-EA01-5B83C55F7896}"/>
              </a:ext>
            </a:extLst>
          </p:cNvPr>
          <p:cNvSpPr txBox="1"/>
          <p:nvPr/>
        </p:nvSpPr>
        <p:spPr>
          <a:xfrm>
            <a:off x="13113" y="4658687"/>
            <a:ext cx="3075090" cy="1107996"/>
          </a:xfrm>
          <a:prstGeom prst="rect">
            <a:avLst/>
          </a:prstGeom>
          <a:noFill/>
        </p:spPr>
        <p:txBody>
          <a:bodyPr wrap="square" lIns="0" tIns="45720" rIns="0" bIns="45720" rtlCol="0">
            <a:spAutoFit/>
          </a:bodyPr>
          <a:lstStyle/>
          <a:p>
            <a:pPr algn="ctr"/>
            <a:r>
              <a:rPr lang="en-US" dirty="0">
                <a:solidFill>
                  <a:schemeClr val="tx1">
                    <a:lumMod val="75000"/>
                    <a:lumOff val="25000"/>
                  </a:schemeClr>
                </a:solidFill>
                <a:latin typeface="Segoe UI Semibold" panose="020B0702040204020203" pitchFamily="34" charset="0"/>
                <a:cs typeface="Segoe UI Semibold" panose="020B0702040204020203" pitchFamily="34" charset="0"/>
              </a:rPr>
              <a:t>Georgios Kouroupetroglou</a:t>
            </a:r>
            <a:br>
              <a:rPr lang="en-US" dirty="0">
                <a:solidFill>
                  <a:schemeClr val="tx1">
                    <a:lumMod val="75000"/>
                    <a:lumOff val="25000"/>
                  </a:schemeClr>
                </a:solidFill>
                <a:latin typeface="Segoe UI Semibold" panose="020B0702040204020203" pitchFamily="34" charset="0"/>
                <a:cs typeface="Segoe UI Semibold" panose="020B0702040204020203" pitchFamily="34" charset="0"/>
              </a:rPr>
            </a:br>
            <a:r>
              <a:rPr lang="el-GR" sz="1600" dirty="0">
                <a:solidFill>
                  <a:schemeClr val="tx1">
                    <a:lumMod val="75000"/>
                    <a:lumOff val="25000"/>
                  </a:schemeClr>
                </a:solidFill>
                <a:latin typeface="Segoe UI Semibold" panose="020B0702040204020203" pitchFamily="34" charset="0"/>
                <a:cs typeface="Segoe UI Semibold" panose="020B0702040204020203" pitchFamily="34" charset="0"/>
              </a:rPr>
              <a:t>Γεώργιος Κουρουπέτρογλου</a:t>
            </a:r>
            <a:br>
              <a:rPr lang="en-US" sz="1600" dirty="0">
                <a:solidFill>
                  <a:schemeClr val="tx1">
                    <a:lumMod val="75000"/>
                    <a:lumOff val="25000"/>
                  </a:schemeClr>
                </a:solidFill>
                <a:highlight>
                  <a:srgbClr val="FFFF00"/>
                </a:highlight>
                <a:latin typeface="Segoe UI Semibold" panose="020B0702040204020203" pitchFamily="34" charset="0"/>
                <a:cs typeface="Segoe UI Semibold" panose="020B0702040204020203" pitchFamily="34" charset="0"/>
              </a:rPr>
            </a:b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National and Kapodistrian </a:t>
            </a:r>
            <a:br>
              <a:rPr lang="en-US" sz="1600" dirty="0">
                <a:solidFill>
                  <a:schemeClr val="tx1">
                    <a:lumMod val="75000"/>
                    <a:lumOff val="25000"/>
                  </a:schemeClr>
                </a:solidFill>
                <a:latin typeface="Segoe UI Light" panose="020B0502040204020203" pitchFamily="34" charset="0"/>
                <a:cs typeface="Segoe UI Light" panose="020B0502040204020203" pitchFamily="34" charset="0"/>
              </a:rPr>
            </a:b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University of Athens</a:t>
            </a:r>
          </a:p>
        </p:txBody>
      </p:sp>
    </p:spTree>
    <p:extLst>
      <p:ext uri="{BB962C8B-B14F-4D97-AF65-F5344CB8AC3E}">
        <p14:creationId xmlns:p14="http://schemas.microsoft.com/office/powerpoint/2010/main" val="283951103"/>
      </p:ext>
    </p:extLst>
  </p:cSld>
  <p:clrMapOvr>
    <a:masterClrMapping/>
  </p:clrMapOvr>
  <mc:AlternateContent xmlns:mc="http://schemas.openxmlformats.org/markup-compatibility/2006" xmlns:p14="http://schemas.microsoft.com/office/powerpoint/2010/main">
    <mc:Choice Requires="p14">
      <p:transition spd="slow" p14:dur="2000" advTm="6756"/>
    </mc:Choice>
    <mc:Fallback xmlns="">
      <p:transition spd="slow" advTm="675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043A-BCDD-9EB7-7E29-CF8B96C44A17}"/>
              </a:ext>
            </a:extLst>
          </p:cNvPr>
          <p:cNvSpPr>
            <a:spLocks noGrp="1"/>
          </p:cNvSpPr>
          <p:nvPr>
            <p:ph type="title"/>
          </p:nvPr>
        </p:nvSpPr>
        <p:spPr/>
        <p:txBody>
          <a:bodyPr/>
          <a:lstStyle/>
          <a:p>
            <a:r>
              <a:rPr lang="en-US" dirty="0"/>
              <a:t>Local Arrangements</a:t>
            </a:r>
          </a:p>
        </p:txBody>
      </p:sp>
      <p:sp>
        <p:nvSpPr>
          <p:cNvPr id="4" name="Content Placeholder 3">
            <a:extLst>
              <a:ext uri="{FF2B5EF4-FFF2-40B4-BE49-F238E27FC236}">
                <a16:creationId xmlns:a16="http://schemas.microsoft.com/office/drawing/2014/main" id="{C519138E-42C9-0D22-2393-A9B0E2179BE4}"/>
              </a:ext>
            </a:extLst>
          </p:cNvPr>
          <p:cNvSpPr>
            <a:spLocks noGrp="1"/>
          </p:cNvSpPr>
          <p:nvPr>
            <p:ph sz="quarter" idx="13"/>
          </p:nvPr>
        </p:nvSpPr>
        <p:spPr/>
        <p:txBody>
          <a:bodyPr/>
          <a:lstStyle/>
          <a:p>
            <a:r>
              <a:rPr lang="en-US" dirty="0"/>
              <a:t>ASSETS’22 </a:t>
            </a:r>
          </a:p>
        </p:txBody>
      </p:sp>
      <p:pic>
        <p:nvPicPr>
          <p:cNvPr id="7" name="Picture 10" descr="Profile photo of Georgios Kouroupetroglou">
            <a:extLst>
              <a:ext uri="{FF2B5EF4-FFF2-40B4-BE49-F238E27FC236}">
                <a16:creationId xmlns:a16="http://schemas.microsoft.com/office/drawing/2014/main" id="{3649D206-194A-49BA-4D21-665AFAFE60A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44234" y="1781139"/>
            <a:ext cx="3075090" cy="3075090"/>
          </a:xfrm>
          <a:prstGeom prst="ellipse">
            <a:avLst/>
          </a:prstGeom>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089236D-78B0-F79C-EA01-5B83C55F7896}"/>
              </a:ext>
            </a:extLst>
          </p:cNvPr>
          <p:cNvSpPr txBox="1"/>
          <p:nvPr/>
        </p:nvSpPr>
        <p:spPr>
          <a:xfrm>
            <a:off x="0" y="5042496"/>
            <a:ext cx="3699141" cy="1231106"/>
          </a:xfrm>
          <a:prstGeom prst="rect">
            <a:avLst/>
          </a:prstGeom>
          <a:noFill/>
        </p:spPr>
        <p:txBody>
          <a:bodyPr wrap="square" lIns="0" tIns="45720" rIns="0" bIns="45720" rtlCol="0">
            <a:spAutoFit/>
          </a:bodyPr>
          <a:lstStyle/>
          <a:p>
            <a:pPr algn="ctr"/>
            <a:r>
              <a:rPr lang="en-US" sz="2000" dirty="0">
                <a:solidFill>
                  <a:schemeClr val="tx1">
                    <a:lumMod val="75000"/>
                    <a:lumOff val="25000"/>
                  </a:schemeClr>
                </a:solidFill>
                <a:latin typeface="Segoe UI Semibold" panose="020B0702040204020203" pitchFamily="34" charset="0"/>
                <a:cs typeface="Segoe UI Semibold" panose="020B0702040204020203" pitchFamily="34" charset="0"/>
              </a:rPr>
              <a:t>Georgios Kouroupetroglou</a:t>
            </a:r>
            <a:br>
              <a:rPr lang="en-US" sz="2000" dirty="0">
                <a:solidFill>
                  <a:schemeClr val="tx1">
                    <a:lumMod val="75000"/>
                    <a:lumOff val="25000"/>
                  </a:schemeClr>
                </a:solidFill>
                <a:latin typeface="Segoe UI Semibold" panose="020B0702040204020203" pitchFamily="34" charset="0"/>
                <a:cs typeface="Segoe UI Semibold" panose="020B0702040204020203" pitchFamily="34" charset="0"/>
              </a:rPr>
            </a:br>
            <a:r>
              <a:rPr lang="el-GR" dirty="0">
                <a:solidFill>
                  <a:schemeClr val="tx1">
                    <a:lumMod val="75000"/>
                    <a:lumOff val="25000"/>
                  </a:schemeClr>
                </a:solidFill>
                <a:latin typeface="Segoe UI Semibold" panose="020B0702040204020203" pitchFamily="34" charset="0"/>
                <a:cs typeface="Segoe UI Semibold" panose="020B0702040204020203" pitchFamily="34" charset="0"/>
              </a:rPr>
              <a:t>Γεώργιος Κουρουπέτρογλου</a:t>
            </a:r>
            <a:br>
              <a:rPr lang="en-US" dirty="0">
                <a:solidFill>
                  <a:schemeClr val="tx1">
                    <a:lumMod val="75000"/>
                    <a:lumOff val="25000"/>
                  </a:schemeClr>
                </a:solidFill>
                <a:highlight>
                  <a:srgbClr val="FFFF00"/>
                </a:highlight>
                <a:latin typeface="Segoe UI Semibold" panose="020B0702040204020203" pitchFamily="34" charset="0"/>
                <a:cs typeface="Segoe UI Semibold" panose="020B0702040204020203" pitchFamily="34" charset="0"/>
              </a:rPr>
            </a:br>
            <a:r>
              <a:rPr lang="en-US" dirty="0">
                <a:solidFill>
                  <a:schemeClr val="tx1">
                    <a:lumMod val="75000"/>
                    <a:lumOff val="25000"/>
                  </a:schemeClr>
                </a:solidFill>
                <a:latin typeface="Segoe UI Light" panose="020B0502040204020203" pitchFamily="34" charset="0"/>
                <a:cs typeface="Segoe UI Light" panose="020B0502040204020203" pitchFamily="34" charset="0"/>
              </a:rPr>
              <a:t>National and Kapodistrian </a:t>
            </a:r>
            <a:br>
              <a:rPr lang="en-US" dirty="0">
                <a:solidFill>
                  <a:schemeClr val="tx1">
                    <a:lumMod val="75000"/>
                    <a:lumOff val="25000"/>
                  </a:schemeClr>
                </a:solidFill>
                <a:latin typeface="Segoe UI Light" panose="020B0502040204020203" pitchFamily="34" charset="0"/>
                <a:cs typeface="Segoe UI Light" panose="020B0502040204020203" pitchFamily="34" charset="0"/>
              </a:rPr>
            </a:br>
            <a:r>
              <a:rPr lang="en-US" dirty="0">
                <a:solidFill>
                  <a:schemeClr val="tx1">
                    <a:lumMod val="75000"/>
                    <a:lumOff val="25000"/>
                  </a:schemeClr>
                </a:solidFill>
                <a:latin typeface="Segoe UI Light" panose="020B0502040204020203" pitchFamily="34" charset="0"/>
                <a:cs typeface="Segoe UI Light" panose="020B0502040204020203" pitchFamily="34" charset="0"/>
              </a:rPr>
              <a:t>University of Athens</a:t>
            </a:r>
          </a:p>
        </p:txBody>
      </p:sp>
      <p:sp>
        <p:nvSpPr>
          <p:cNvPr id="3" name="TextBox 2">
            <a:extLst>
              <a:ext uri="{FF2B5EF4-FFF2-40B4-BE49-F238E27FC236}">
                <a16:creationId xmlns:a16="http://schemas.microsoft.com/office/drawing/2014/main" id="{0A0589BE-49AC-9CD5-B31E-4D33B091C38E}"/>
              </a:ext>
            </a:extLst>
          </p:cNvPr>
          <p:cNvSpPr txBox="1"/>
          <p:nvPr/>
        </p:nvSpPr>
        <p:spPr>
          <a:xfrm>
            <a:off x="3924300" y="2077318"/>
            <a:ext cx="7909893" cy="2482731"/>
          </a:xfrm>
          <a:prstGeom prst="rect">
            <a:avLst/>
          </a:prstGeom>
          <a:noFill/>
        </p:spPr>
        <p:txBody>
          <a:bodyPr wrap="square" rtlCol="0">
            <a:spAutoFit/>
          </a:bodyPr>
          <a:lstStyle/>
          <a:p>
            <a:pPr algn="l">
              <a:spcAft>
                <a:spcPts val="1400"/>
              </a:spcAft>
            </a:pPr>
            <a:r>
              <a:rPr lang="en-US" sz="2200" b="1" dirty="0">
                <a:latin typeface="Segoe UI Semibold" panose="020B0502040204020203" pitchFamily="34" charset="0"/>
                <a:ea typeface="Segoe UI Semibold" panose="020B0502040204020203" pitchFamily="34" charset="0"/>
                <a:cs typeface="Segoe UI Semibold" panose="020B0502040204020203" pitchFamily="34" charset="0"/>
              </a:rPr>
              <a:t>President, </a:t>
            </a:r>
            <a:r>
              <a:rPr lang="en-US" sz="2200" dirty="0">
                <a:latin typeface="Segoe UI" panose="020B0502040204020203" pitchFamily="34" charset="0"/>
                <a:ea typeface="Segoe UI" panose="020B0502040204020203" pitchFamily="34" charset="0"/>
                <a:cs typeface="Segoe UI" panose="020B0502040204020203" pitchFamily="34" charset="0"/>
              </a:rPr>
              <a:t>Association for the Advancement of Assistive Technology in Europe (AAATE)</a:t>
            </a:r>
          </a:p>
          <a:p>
            <a:pPr algn="l">
              <a:spcAft>
                <a:spcPts val="1400"/>
              </a:spcAft>
            </a:pPr>
            <a:r>
              <a:rPr lang="en-US" sz="2200" b="1" dirty="0">
                <a:latin typeface="Segoe UI Semibold" panose="020B0502040204020203" pitchFamily="34" charset="0"/>
                <a:ea typeface="Segoe UI Semibold" panose="020B0502040204020203" pitchFamily="34" charset="0"/>
                <a:cs typeface="Segoe UI Semibold" panose="020B0502040204020203" pitchFamily="34" charset="0"/>
              </a:rPr>
              <a:t>Director</a:t>
            </a:r>
            <a:r>
              <a:rPr lang="en-US" sz="2200" b="1" dirty="0">
                <a:latin typeface="Segoe UI" panose="020B0502040204020203" pitchFamily="34" charset="0"/>
                <a:ea typeface="Segoe UI" panose="020B0502040204020203" pitchFamily="34" charset="0"/>
                <a:cs typeface="Segoe UI" panose="020B0502040204020203" pitchFamily="34" charset="0"/>
              </a:rPr>
              <a:t>, </a:t>
            </a:r>
            <a:r>
              <a:rPr lang="en-US" sz="2200" dirty="0">
                <a:latin typeface="Segoe UI" panose="020B0502040204020203" pitchFamily="34" charset="0"/>
                <a:ea typeface="Segoe UI" panose="020B0502040204020203" pitchFamily="34" charset="0"/>
                <a:cs typeface="Segoe UI" panose="020B0502040204020203" pitchFamily="34" charset="0"/>
              </a:rPr>
              <a:t>Speech and Accessibility Laboratory, University of Athens (</a:t>
            </a:r>
            <a:r>
              <a:rPr lang="en-US" sz="2200" dirty="0">
                <a:latin typeface="Segoe UI" panose="020B0502040204020203" pitchFamily="34" charset="0"/>
                <a:ea typeface="Segoe UI" panose="020B0502040204020203" pitchFamily="34" charset="0"/>
                <a:cs typeface="Segoe UI" panose="020B0502040204020203" pitchFamily="34" charset="0"/>
                <a:hlinkClick r:id="rId4"/>
              </a:rPr>
              <a:t>http://speech.di.uoa.gr</a:t>
            </a:r>
            <a:r>
              <a:rPr lang="en-US" sz="2200" dirty="0">
                <a:latin typeface="Segoe UI" panose="020B0502040204020203" pitchFamily="34" charset="0"/>
                <a:ea typeface="Segoe UI" panose="020B0502040204020203" pitchFamily="34" charset="0"/>
                <a:cs typeface="Segoe UI" panose="020B0502040204020203" pitchFamily="34" charset="0"/>
              </a:rPr>
              <a:t>)</a:t>
            </a:r>
          </a:p>
          <a:p>
            <a:pPr algn="l">
              <a:spcAft>
                <a:spcPts val="1400"/>
              </a:spcAft>
            </a:pPr>
            <a:r>
              <a:rPr lang="en-US" sz="2200" b="1" dirty="0">
                <a:latin typeface="Segoe UI Semibold" panose="020B0502040204020203" pitchFamily="34" charset="0"/>
                <a:ea typeface="Segoe UI Semibold" panose="020B0502040204020203" pitchFamily="34" charset="0"/>
                <a:cs typeface="Segoe UI Semibold" panose="020B0502040204020203" pitchFamily="34" charset="0"/>
              </a:rPr>
              <a:t>Head</a:t>
            </a:r>
            <a:r>
              <a:rPr lang="en-US" sz="2200" b="1" dirty="0">
                <a:latin typeface="Segoe UI" panose="020B0502040204020203" pitchFamily="34" charset="0"/>
                <a:ea typeface="Segoe UI" panose="020B0502040204020203" pitchFamily="34" charset="0"/>
                <a:cs typeface="Segoe UI" panose="020B0502040204020203" pitchFamily="34" charset="0"/>
              </a:rPr>
              <a:t>, </a:t>
            </a:r>
            <a:r>
              <a:rPr lang="en-US" sz="2200" dirty="0">
                <a:latin typeface="Segoe UI" panose="020B0502040204020203" pitchFamily="34" charset="0"/>
                <a:ea typeface="Segoe UI" panose="020B0502040204020203" pitchFamily="34" charset="0"/>
                <a:cs typeface="Segoe UI" panose="020B0502040204020203" pitchFamily="34" charset="0"/>
              </a:rPr>
              <a:t>Accessibility Unit for Students with Disabilities, University of Athens (</a:t>
            </a:r>
            <a:r>
              <a:rPr lang="en-US" sz="2200" dirty="0">
                <a:latin typeface="Segoe UI" panose="020B0502040204020203" pitchFamily="34" charset="0"/>
                <a:ea typeface="Segoe UI" panose="020B0502040204020203" pitchFamily="34" charset="0"/>
                <a:cs typeface="Segoe UI" panose="020B0502040204020203" pitchFamily="34" charset="0"/>
                <a:hlinkClick r:id="rId5"/>
              </a:rPr>
              <a:t>http://access.uoa.gr</a:t>
            </a:r>
            <a:r>
              <a:rPr lang="en-US" sz="2200" dirty="0">
                <a:latin typeface="Segoe UI" panose="020B0502040204020203" pitchFamily="34" charset="0"/>
                <a:ea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659605351"/>
      </p:ext>
    </p:extLst>
  </p:cSld>
  <p:clrMapOvr>
    <a:masterClrMapping/>
  </p:clrMapOvr>
  <mc:AlternateContent xmlns:mc="http://schemas.openxmlformats.org/markup-compatibility/2006" xmlns:p159="http://schemas.microsoft.com/office/powerpoint/2015/09/main">
    <mc:Choice Requires="p159">
      <p:transition spd="med" advTm="6546">
        <p159:morph option="byObject"/>
      </p:transition>
    </mc:Choice>
    <mc:Fallback xmlns="">
      <p:transition spd="med" advTm="6546">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Profile photo of Georgios Kouroupetroglou">
            <a:extLst>
              <a:ext uri="{FF2B5EF4-FFF2-40B4-BE49-F238E27FC236}">
                <a16:creationId xmlns:a16="http://schemas.microsoft.com/office/drawing/2014/main" id="{3649D206-194A-49BA-4D21-665AFAFE60A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90334" y="1336639"/>
            <a:ext cx="3075090" cy="3075090"/>
          </a:xfrm>
          <a:prstGeom prst="ellipse">
            <a:avLst/>
          </a:prstGeom>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089236D-78B0-F79C-EA01-5B83C55F7896}"/>
              </a:ext>
            </a:extLst>
          </p:cNvPr>
          <p:cNvSpPr txBox="1"/>
          <p:nvPr/>
        </p:nvSpPr>
        <p:spPr>
          <a:xfrm>
            <a:off x="546100" y="4597996"/>
            <a:ext cx="3699141" cy="1231106"/>
          </a:xfrm>
          <a:prstGeom prst="rect">
            <a:avLst/>
          </a:prstGeom>
          <a:noFill/>
        </p:spPr>
        <p:txBody>
          <a:bodyPr wrap="square" lIns="0" tIns="45720" rIns="0" bIns="45720" rtlCol="0">
            <a:spAutoFit/>
          </a:bodyPr>
          <a:lstStyle/>
          <a:p>
            <a:pPr algn="ctr"/>
            <a:r>
              <a:rPr lang="en-US" sz="2000" dirty="0">
                <a:solidFill>
                  <a:schemeClr val="tx1">
                    <a:lumMod val="75000"/>
                    <a:lumOff val="25000"/>
                  </a:schemeClr>
                </a:solidFill>
                <a:latin typeface="Segoe UI Semibold" panose="020B0702040204020203" pitchFamily="34" charset="0"/>
                <a:cs typeface="Segoe UI Semibold" panose="020B0702040204020203" pitchFamily="34" charset="0"/>
              </a:rPr>
              <a:t>Georgios Kouroupetroglou</a:t>
            </a:r>
            <a:br>
              <a:rPr lang="en-US" sz="2000" dirty="0">
                <a:solidFill>
                  <a:schemeClr val="tx1">
                    <a:lumMod val="75000"/>
                    <a:lumOff val="25000"/>
                  </a:schemeClr>
                </a:solidFill>
                <a:latin typeface="Segoe UI Semibold" panose="020B0702040204020203" pitchFamily="34" charset="0"/>
                <a:cs typeface="Segoe UI Semibold" panose="020B0702040204020203" pitchFamily="34" charset="0"/>
              </a:rPr>
            </a:br>
            <a:r>
              <a:rPr lang="el-GR" dirty="0">
                <a:solidFill>
                  <a:schemeClr val="tx1">
                    <a:lumMod val="75000"/>
                    <a:lumOff val="25000"/>
                  </a:schemeClr>
                </a:solidFill>
                <a:latin typeface="Segoe UI Semibold" panose="020B0702040204020203" pitchFamily="34" charset="0"/>
                <a:cs typeface="Segoe UI Semibold" panose="020B0702040204020203" pitchFamily="34" charset="0"/>
              </a:rPr>
              <a:t>Γεώργιος Κουρουπέτρογλου</a:t>
            </a:r>
            <a:br>
              <a:rPr lang="en-US" dirty="0">
                <a:solidFill>
                  <a:schemeClr val="tx1">
                    <a:lumMod val="75000"/>
                    <a:lumOff val="25000"/>
                  </a:schemeClr>
                </a:solidFill>
                <a:highlight>
                  <a:srgbClr val="FFFF00"/>
                </a:highlight>
                <a:latin typeface="Segoe UI Semibold" panose="020B0702040204020203" pitchFamily="34" charset="0"/>
                <a:cs typeface="Segoe UI Semibold" panose="020B0702040204020203" pitchFamily="34" charset="0"/>
              </a:rPr>
            </a:br>
            <a:r>
              <a:rPr lang="en-US" dirty="0">
                <a:solidFill>
                  <a:schemeClr val="tx1">
                    <a:lumMod val="75000"/>
                    <a:lumOff val="25000"/>
                  </a:schemeClr>
                </a:solidFill>
                <a:latin typeface="Segoe UI Light" panose="020B0502040204020203" pitchFamily="34" charset="0"/>
                <a:cs typeface="Segoe UI Light" panose="020B0502040204020203" pitchFamily="34" charset="0"/>
              </a:rPr>
              <a:t>National and Kapodistrian </a:t>
            </a:r>
            <a:br>
              <a:rPr lang="en-US" dirty="0">
                <a:solidFill>
                  <a:schemeClr val="tx1">
                    <a:lumMod val="75000"/>
                    <a:lumOff val="25000"/>
                  </a:schemeClr>
                </a:solidFill>
                <a:latin typeface="Segoe UI Light" panose="020B0502040204020203" pitchFamily="34" charset="0"/>
                <a:cs typeface="Segoe UI Light" panose="020B0502040204020203" pitchFamily="34" charset="0"/>
              </a:rPr>
            </a:br>
            <a:r>
              <a:rPr lang="en-US" dirty="0">
                <a:solidFill>
                  <a:schemeClr val="tx1">
                    <a:lumMod val="75000"/>
                    <a:lumOff val="25000"/>
                  </a:schemeClr>
                </a:solidFill>
                <a:latin typeface="Segoe UI Light" panose="020B0502040204020203" pitchFamily="34" charset="0"/>
                <a:cs typeface="Segoe UI Light" panose="020B0502040204020203" pitchFamily="34" charset="0"/>
              </a:rPr>
              <a:t>University of Athens</a:t>
            </a:r>
          </a:p>
        </p:txBody>
      </p:sp>
      <p:sp>
        <p:nvSpPr>
          <p:cNvPr id="11" name="TextBox 10">
            <a:extLst>
              <a:ext uri="{FF2B5EF4-FFF2-40B4-BE49-F238E27FC236}">
                <a16:creationId xmlns:a16="http://schemas.microsoft.com/office/drawing/2014/main" id="{7EDBF9C6-AB34-B021-5E59-4F1992346385}"/>
              </a:ext>
            </a:extLst>
          </p:cNvPr>
          <p:cNvSpPr txBox="1"/>
          <p:nvPr/>
        </p:nvSpPr>
        <p:spPr>
          <a:xfrm>
            <a:off x="4610100" y="2358286"/>
            <a:ext cx="7378700" cy="1200329"/>
          </a:xfrm>
          <a:prstGeom prst="rect">
            <a:avLst/>
          </a:prstGeom>
          <a:noFill/>
        </p:spPr>
        <p:txBody>
          <a:bodyPr wrap="square">
            <a:spAutoFit/>
          </a:bodyPr>
          <a:lstStyle/>
          <a:p>
            <a:r>
              <a:rPr lang="el-GR" sz="7200" b="1" dirty="0">
                <a:latin typeface="Segoe UI Semibold" panose="020B0502040204020203" pitchFamily="34" charset="0"/>
                <a:ea typeface="Segoe UI Semibold" panose="020B0502040204020203" pitchFamily="34" charset="0"/>
                <a:cs typeface="Segoe UI Semibold" panose="020B0502040204020203" pitchFamily="34" charset="0"/>
              </a:rPr>
              <a:t>Καλώς ήρθατε !</a:t>
            </a:r>
            <a:endParaRPr lang="en-US" sz="7200"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sp>
        <p:nvSpPr>
          <p:cNvPr id="4" name="Title 3">
            <a:extLst>
              <a:ext uri="{FF2B5EF4-FFF2-40B4-BE49-F238E27FC236}">
                <a16:creationId xmlns:a16="http://schemas.microsoft.com/office/drawing/2014/main" id="{66A31639-D855-0FAB-80A9-A0666D56105B}"/>
              </a:ext>
            </a:extLst>
          </p:cNvPr>
          <p:cNvSpPr>
            <a:spLocks noGrp="1"/>
          </p:cNvSpPr>
          <p:nvPr>
            <p:ph type="title"/>
          </p:nvPr>
        </p:nvSpPr>
        <p:spPr>
          <a:xfrm>
            <a:off x="228734" y="-701438"/>
            <a:ext cx="11493164" cy="701438"/>
          </a:xfrm>
        </p:spPr>
        <p:txBody>
          <a:bodyPr/>
          <a:lstStyle/>
          <a:p>
            <a:pPr rtl="0" eaLnBrk="1" latinLnBrk="0" hangingPunct="1"/>
            <a:r>
              <a:rPr lang="en-US" sz="1800" kern="1200" dirty="0">
                <a:solidFill>
                  <a:srgbClr val="ECECEC"/>
                </a:solidFill>
                <a:effectLst/>
                <a:latin typeface="Segoe UI Semibold" panose="020B0502040204020203" pitchFamily="34" charset="0"/>
                <a:ea typeface="+mn-ea"/>
                <a:cs typeface="Segoe UI Semibold" panose="020B0502040204020203" pitchFamily="34" charset="0"/>
              </a:rPr>
              <a:t>Georgios </a:t>
            </a:r>
            <a:r>
              <a:rPr lang="en-US" sz="1800" kern="1200" dirty="0" err="1">
                <a:solidFill>
                  <a:srgbClr val="ECECEC"/>
                </a:solidFill>
                <a:effectLst/>
                <a:latin typeface="Segoe UI Semibold" panose="020B0502040204020203" pitchFamily="34" charset="0"/>
                <a:ea typeface="+mn-ea"/>
                <a:cs typeface="Segoe UI Semibold" panose="020B0502040204020203" pitchFamily="34" charset="0"/>
              </a:rPr>
              <a:t>Kouroupetroglou</a:t>
            </a:r>
            <a:endParaRPr lang="en-US" dirty="0">
              <a:effectLst/>
            </a:endParaRPr>
          </a:p>
        </p:txBody>
      </p:sp>
    </p:spTree>
    <p:extLst>
      <p:ext uri="{BB962C8B-B14F-4D97-AF65-F5344CB8AC3E}">
        <p14:creationId xmlns:p14="http://schemas.microsoft.com/office/powerpoint/2010/main" val="1624292963"/>
      </p:ext>
    </p:extLst>
  </p:cSld>
  <p:clrMapOvr>
    <a:masterClrMapping/>
  </p:clrMapOvr>
  <mc:AlternateContent xmlns:mc="http://schemas.openxmlformats.org/markup-compatibility/2006" xmlns:p159="http://schemas.microsoft.com/office/powerpoint/2015/09/main">
    <mc:Choice Requires="p159">
      <p:transition spd="med" advTm="2484">
        <p159:morph option="byObject"/>
      </p:transition>
    </mc:Choice>
    <mc:Fallback xmlns="">
      <p:transition spd="med" advTm="2484">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2A1E-1B88-C359-21C2-42082C7A75C3}"/>
              </a:ext>
            </a:extLst>
          </p:cNvPr>
          <p:cNvSpPr>
            <a:spLocks noGrp="1"/>
          </p:cNvSpPr>
          <p:nvPr>
            <p:ph type="ctrTitle"/>
          </p:nvPr>
        </p:nvSpPr>
        <p:spPr/>
        <p:txBody>
          <a:bodyPr/>
          <a:lstStyle/>
          <a:p>
            <a:r>
              <a:rPr lang="en-US" dirty="0"/>
              <a:t>Exciting Program</a:t>
            </a:r>
          </a:p>
        </p:txBody>
      </p:sp>
    </p:spTree>
    <p:extLst>
      <p:ext uri="{BB962C8B-B14F-4D97-AF65-F5344CB8AC3E}">
        <p14:creationId xmlns:p14="http://schemas.microsoft.com/office/powerpoint/2010/main" val="2195464953"/>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E42C0-44DA-A680-C408-4904E7665128}"/>
              </a:ext>
            </a:extLst>
          </p:cNvPr>
          <p:cNvSpPr>
            <a:spLocks noGrp="1"/>
          </p:cNvSpPr>
          <p:nvPr>
            <p:ph type="title"/>
          </p:nvPr>
        </p:nvSpPr>
        <p:spPr/>
        <p:txBody>
          <a:bodyPr/>
          <a:lstStyle/>
          <a:p>
            <a:r>
              <a:rPr lang="en-US" dirty="0"/>
              <a:t>ASSETS’22 Leadership Team</a:t>
            </a:r>
          </a:p>
        </p:txBody>
      </p:sp>
      <p:sp>
        <p:nvSpPr>
          <p:cNvPr id="6" name="Content Placeholder 5">
            <a:extLst>
              <a:ext uri="{FF2B5EF4-FFF2-40B4-BE49-F238E27FC236}">
                <a16:creationId xmlns:a16="http://schemas.microsoft.com/office/drawing/2014/main" id="{3CE656BE-3E97-D586-C890-BB890EDBABCE}"/>
              </a:ext>
            </a:extLst>
          </p:cNvPr>
          <p:cNvSpPr>
            <a:spLocks noGrp="1"/>
          </p:cNvSpPr>
          <p:nvPr>
            <p:ph sz="quarter" idx="13"/>
          </p:nvPr>
        </p:nvSpPr>
        <p:spPr/>
        <p:txBody>
          <a:bodyPr/>
          <a:lstStyle/>
          <a:p>
            <a:r>
              <a:rPr lang="en-US" dirty="0"/>
              <a:t>Opening plenary</a:t>
            </a:r>
          </a:p>
        </p:txBody>
      </p:sp>
      <p:grpSp>
        <p:nvGrpSpPr>
          <p:cNvPr id="17" name="Group 16">
            <a:extLst>
              <a:ext uri="{FF2B5EF4-FFF2-40B4-BE49-F238E27FC236}">
                <a16:creationId xmlns:a16="http://schemas.microsoft.com/office/drawing/2014/main" id="{E484FA34-083E-DE5C-DD18-B3714042F84F}"/>
              </a:ext>
            </a:extLst>
          </p:cNvPr>
          <p:cNvGrpSpPr/>
          <p:nvPr/>
        </p:nvGrpSpPr>
        <p:grpSpPr>
          <a:xfrm>
            <a:off x="102492" y="1937667"/>
            <a:ext cx="11877473" cy="3870252"/>
            <a:chOff x="81184" y="1851944"/>
            <a:chExt cx="12374460" cy="4032195"/>
          </a:xfrm>
        </p:grpSpPr>
        <p:sp>
          <p:nvSpPr>
            <p:cNvPr id="8" name="TextBox 7">
              <a:extLst>
                <a:ext uri="{FF2B5EF4-FFF2-40B4-BE49-F238E27FC236}">
                  <a16:creationId xmlns:a16="http://schemas.microsoft.com/office/drawing/2014/main" id="{D425ACC3-F6B9-6E55-2E52-A944DD626462}"/>
                </a:ext>
              </a:extLst>
            </p:cNvPr>
            <p:cNvSpPr txBox="1"/>
            <p:nvPr/>
          </p:nvSpPr>
          <p:spPr>
            <a:xfrm>
              <a:off x="81184" y="5022365"/>
              <a:ext cx="2468880" cy="861774"/>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Jon E. Froehlich</a:t>
              </a:r>
            </a:p>
            <a:p>
              <a:pPr algn="ctr"/>
              <a:r>
                <a:rPr lang="en-US" sz="1600" dirty="0">
                  <a:latin typeface="Segoe UI" panose="020B0502040204020203" pitchFamily="34" charset="0"/>
                  <a:ea typeface="Segoe UI" panose="020B0502040204020203" pitchFamily="34" charset="0"/>
                  <a:cs typeface="Segoe UI" panose="020B0502040204020203" pitchFamily="34" charset="0"/>
                </a:rPr>
                <a:t>University of </a:t>
              </a:r>
              <a:br>
                <a:rPr lang="en-US" sz="1600" dirty="0">
                  <a:latin typeface="Segoe UI" panose="020B0502040204020203" pitchFamily="34" charset="0"/>
                  <a:ea typeface="Segoe UI" panose="020B0502040204020203" pitchFamily="34" charset="0"/>
                  <a:cs typeface="Segoe UI" panose="020B0502040204020203" pitchFamily="34" charset="0"/>
                </a:rPr>
              </a:br>
              <a:r>
                <a:rPr lang="en-US" sz="1600" dirty="0">
                  <a:latin typeface="Segoe UI" panose="020B0502040204020203" pitchFamily="34" charset="0"/>
                  <a:ea typeface="Segoe UI" panose="020B0502040204020203" pitchFamily="34" charset="0"/>
                  <a:cs typeface="Segoe UI" panose="020B0502040204020203" pitchFamily="34" charset="0"/>
                </a:rPr>
                <a:t>Washington</a:t>
              </a:r>
            </a:p>
          </p:txBody>
        </p:sp>
        <p:sp>
          <p:nvSpPr>
            <p:cNvPr id="9" name="TextBox 8">
              <a:extLst>
                <a:ext uri="{FF2B5EF4-FFF2-40B4-BE49-F238E27FC236}">
                  <a16:creationId xmlns:a16="http://schemas.microsoft.com/office/drawing/2014/main" id="{B443AD50-60D3-A2BD-34E7-806842A9EC07}"/>
                </a:ext>
              </a:extLst>
            </p:cNvPr>
            <p:cNvSpPr txBox="1"/>
            <p:nvPr/>
          </p:nvSpPr>
          <p:spPr>
            <a:xfrm>
              <a:off x="2641138" y="5022365"/>
              <a:ext cx="2470616" cy="861774"/>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Kristen Shinohara</a:t>
              </a:r>
            </a:p>
            <a:p>
              <a:pPr algn="ctr"/>
              <a:r>
                <a:rPr lang="en-US" sz="1600" dirty="0">
                  <a:latin typeface="Segoe UI" panose="020B0502040204020203" pitchFamily="34" charset="0"/>
                  <a:ea typeface="Segoe UI" panose="020B0502040204020203" pitchFamily="34" charset="0"/>
                  <a:cs typeface="Segoe UI" panose="020B0502040204020203" pitchFamily="34" charset="0"/>
                </a:rPr>
                <a:t>Rochester Institute </a:t>
              </a:r>
              <a:br>
                <a:rPr lang="en-US" sz="1600" dirty="0">
                  <a:latin typeface="Segoe UI" panose="020B0502040204020203" pitchFamily="34" charset="0"/>
                  <a:ea typeface="Segoe UI" panose="020B0502040204020203" pitchFamily="34" charset="0"/>
                  <a:cs typeface="Segoe UI" panose="020B0502040204020203" pitchFamily="34" charset="0"/>
                </a:rPr>
              </a:br>
              <a:r>
                <a:rPr lang="en-US" sz="1600" dirty="0">
                  <a:latin typeface="Segoe UI" panose="020B0502040204020203" pitchFamily="34" charset="0"/>
                  <a:ea typeface="Segoe UI" panose="020B0502040204020203" pitchFamily="34" charset="0"/>
                  <a:cs typeface="Segoe UI" panose="020B0502040204020203" pitchFamily="34" charset="0"/>
                </a:rPr>
                <a:t>of Technology</a:t>
              </a:r>
            </a:p>
          </p:txBody>
        </p:sp>
        <p:sp>
          <p:nvSpPr>
            <p:cNvPr id="10" name="TextBox 9">
              <a:extLst>
                <a:ext uri="{FF2B5EF4-FFF2-40B4-BE49-F238E27FC236}">
                  <a16:creationId xmlns:a16="http://schemas.microsoft.com/office/drawing/2014/main" id="{7E456907-EA8C-C072-0734-CDE5ECB34890}"/>
                </a:ext>
              </a:extLst>
            </p:cNvPr>
            <p:cNvSpPr txBox="1"/>
            <p:nvPr/>
          </p:nvSpPr>
          <p:spPr>
            <a:xfrm>
              <a:off x="4886576" y="4986771"/>
              <a:ext cx="2470617" cy="861774"/>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Stephanie </a:t>
              </a:r>
              <a:r>
                <a:rPr lang="en-US" b="1" dirty="0" err="1">
                  <a:latin typeface="Segoe UI" panose="020B0502040204020203" pitchFamily="34" charset="0"/>
                  <a:ea typeface="Segoe UI" panose="020B0502040204020203" pitchFamily="34" charset="0"/>
                  <a:cs typeface="Segoe UI" panose="020B0502040204020203" pitchFamily="34" charset="0"/>
                </a:rPr>
                <a:t>Ludi</a:t>
              </a:r>
              <a:endParaRPr lang="en-US" b="1" dirty="0">
                <a:latin typeface="Segoe UI" panose="020B0502040204020203" pitchFamily="34" charset="0"/>
                <a:ea typeface="Segoe UI" panose="020B0502040204020203" pitchFamily="34" charset="0"/>
                <a:cs typeface="Segoe UI" panose="020B0502040204020203" pitchFamily="34" charset="0"/>
              </a:endParaRPr>
            </a:p>
            <a:p>
              <a:pPr algn="ctr"/>
              <a:r>
                <a:rPr lang="en-US" sz="1600" dirty="0">
                  <a:latin typeface="Segoe UI" panose="020B0502040204020203" pitchFamily="34" charset="0"/>
                  <a:ea typeface="Segoe UI" panose="020B0502040204020203" pitchFamily="34" charset="0"/>
                  <a:cs typeface="Segoe UI" panose="020B0502040204020203" pitchFamily="34" charset="0"/>
                </a:rPr>
                <a:t>University of </a:t>
              </a:r>
              <a:br>
                <a:rPr lang="en-US" sz="1600" dirty="0">
                  <a:latin typeface="Segoe UI" panose="020B0502040204020203" pitchFamily="34" charset="0"/>
                  <a:ea typeface="Segoe UI" panose="020B0502040204020203" pitchFamily="34" charset="0"/>
                  <a:cs typeface="Segoe UI" panose="020B0502040204020203" pitchFamily="34" charset="0"/>
                </a:rPr>
              </a:br>
              <a:r>
                <a:rPr lang="en-US" sz="1600" dirty="0">
                  <a:latin typeface="Segoe UI" panose="020B0502040204020203" pitchFamily="34" charset="0"/>
                  <a:ea typeface="Segoe UI" panose="020B0502040204020203" pitchFamily="34" charset="0"/>
                  <a:cs typeface="Segoe UI" panose="020B0502040204020203" pitchFamily="34" charset="0"/>
                </a:rPr>
                <a:t>North Texas</a:t>
              </a:r>
            </a:p>
          </p:txBody>
        </p:sp>
        <p:sp>
          <p:nvSpPr>
            <p:cNvPr id="11" name="TextBox 10">
              <a:extLst>
                <a:ext uri="{FF2B5EF4-FFF2-40B4-BE49-F238E27FC236}">
                  <a16:creationId xmlns:a16="http://schemas.microsoft.com/office/drawing/2014/main" id="{26395C7C-BF85-3376-8235-7DF492AB5112}"/>
                </a:ext>
              </a:extLst>
            </p:cNvPr>
            <p:cNvSpPr txBox="1"/>
            <p:nvPr/>
          </p:nvSpPr>
          <p:spPr>
            <a:xfrm>
              <a:off x="9986764" y="5022365"/>
              <a:ext cx="2468880"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Christian Vogler</a:t>
              </a:r>
            </a:p>
            <a:p>
              <a:pPr algn="ctr"/>
              <a:r>
                <a:rPr lang="en-US" sz="1600" dirty="0">
                  <a:latin typeface="Segoe UI" panose="020B0502040204020203" pitchFamily="34" charset="0"/>
                  <a:ea typeface="Segoe UI" panose="020B0502040204020203" pitchFamily="34" charset="0"/>
                  <a:cs typeface="Segoe UI" panose="020B0502040204020203" pitchFamily="34" charset="0"/>
                </a:rPr>
                <a:t>Gallaudet University</a:t>
              </a:r>
            </a:p>
          </p:txBody>
        </p:sp>
        <p:sp>
          <p:nvSpPr>
            <p:cNvPr id="12" name="TextBox 11">
              <a:extLst>
                <a:ext uri="{FF2B5EF4-FFF2-40B4-BE49-F238E27FC236}">
                  <a16:creationId xmlns:a16="http://schemas.microsoft.com/office/drawing/2014/main" id="{E2C5685F-D587-2A2D-84D7-F6DBBE27DC8B}"/>
                </a:ext>
              </a:extLst>
            </p:cNvPr>
            <p:cNvSpPr txBox="1"/>
            <p:nvPr/>
          </p:nvSpPr>
          <p:spPr>
            <a:xfrm>
              <a:off x="7449288" y="5022365"/>
              <a:ext cx="2468880"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Martez Mott</a:t>
              </a:r>
            </a:p>
            <a:p>
              <a:pPr algn="ctr"/>
              <a:r>
                <a:rPr lang="en-US" sz="1600" dirty="0">
                  <a:latin typeface="Segoe UI" panose="020B0502040204020203" pitchFamily="34" charset="0"/>
                  <a:ea typeface="Segoe UI" panose="020B0502040204020203" pitchFamily="34" charset="0"/>
                  <a:cs typeface="Segoe UI" panose="020B0502040204020203" pitchFamily="34" charset="0"/>
                </a:rPr>
                <a:t>Microsoft Research</a:t>
              </a:r>
            </a:p>
          </p:txBody>
        </p:sp>
        <p:pic>
          <p:nvPicPr>
            <p:cNvPr id="11268" name="Picture 4" descr="Portrait of Kristen Shinohara, a Japanese American woman wearing a black blouse.">
              <a:extLst>
                <a:ext uri="{FF2B5EF4-FFF2-40B4-BE49-F238E27FC236}">
                  <a16:creationId xmlns:a16="http://schemas.microsoft.com/office/drawing/2014/main" id="{F03F0AE6-E5DE-0284-590C-94102F548F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26560" y="2742651"/>
              <a:ext cx="2099772" cy="2099772"/>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7" name="Picture 6" descr="Stephanie Ludi">
              <a:extLst>
                <a:ext uri="{FF2B5EF4-FFF2-40B4-BE49-F238E27FC236}">
                  <a16:creationId xmlns:a16="http://schemas.microsoft.com/office/drawing/2014/main" id="{63FFF7E0-F25E-4930-CA92-5D45876DABF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071998" y="2742651"/>
              <a:ext cx="2099772" cy="2099772"/>
            </a:xfrm>
            <a:prstGeom prst="ellipse">
              <a:avLst/>
            </a:prstGeom>
            <a:ln>
              <a:solidFill>
                <a:schemeClr val="bg1">
                  <a:lumMod val="85000"/>
                </a:schemeClr>
              </a:solidFill>
            </a:ln>
          </p:spPr>
        </p:pic>
        <p:pic>
          <p:nvPicPr>
            <p:cNvPr id="11270" name="Picture 6" descr="Martez Mott, a Black man with a beard and short black hair, wearing a blue shirt">
              <a:extLst>
                <a:ext uri="{FF2B5EF4-FFF2-40B4-BE49-F238E27FC236}">
                  <a16:creationId xmlns:a16="http://schemas.microsoft.com/office/drawing/2014/main" id="{54A789D7-4AB1-F933-7EAB-EF9006BAB3B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633842" y="2742651"/>
              <a:ext cx="2099772" cy="2099772"/>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1274" name="Picture 10" descr="Christian Vogler">
              <a:extLst>
                <a:ext uri="{FF2B5EF4-FFF2-40B4-BE49-F238E27FC236}">
                  <a16:creationId xmlns:a16="http://schemas.microsoft.com/office/drawing/2014/main" id="{099862B4-4E04-1970-D0CF-10E00D8007B0}"/>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10171318" y="2742651"/>
              <a:ext cx="2099772" cy="2099772"/>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 name="Picture 1" descr="A headshot of Jon E. Froehlich">
              <a:extLst>
                <a:ext uri="{FF2B5EF4-FFF2-40B4-BE49-F238E27FC236}">
                  <a16:creationId xmlns:a16="http://schemas.microsoft.com/office/drawing/2014/main" id="{EB84E102-1CD9-03B1-5C53-6A98A3CA6C1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65738" y="2742651"/>
              <a:ext cx="2099772" cy="2099772"/>
            </a:xfrm>
            <a:prstGeom prst="ellipse">
              <a:avLst/>
            </a:prstGeom>
            <a:ln>
              <a:solidFill>
                <a:schemeClr val="bg1">
                  <a:lumMod val="85000"/>
                </a:schemeClr>
              </a:solidFill>
            </a:ln>
          </p:spPr>
        </p:pic>
        <p:sp>
          <p:nvSpPr>
            <p:cNvPr id="5" name="TextBox 4">
              <a:extLst>
                <a:ext uri="{FF2B5EF4-FFF2-40B4-BE49-F238E27FC236}">
                  <a16:creationId xmlns:a16="http://schemas.microsoft.com/office/drawing/2014/main" id="{80E6E536-7A83-1491-65B9-8A833CEE7D4D}"/>
                </a:ext>
              </a:extLst>
            </p:cNvPr>
            <p:cNvSpPr txBox="1"/>
            <p:nvPr/>
          </p:nvSpPr>
          <p:spPr>
            <a:xfrm>
              <a:off x="2826561" y="1851944"/>
              <a:ext cx="4345209" cy="480982"/>
            </a:xfrm>
            <a:prstGeom prst="rect">
              <a:avLst/>
            </a:prstGeom>
            <a:noFill/>
          </p:spPr>
          <p:txBody>
            <a:bodyPr wrap="square" lIns="0" tIns="45720" rIns="0" bIns="45720" rtlCol="0">
              <a:spAutoFit/>
            </a:bodyPr>
            <a:lstStyle/>
            <a:p>
              <a:pPr algn="ctr"/>
              <a:r>
                <a:rPr lang="en-US" sz="2400" b="1" dirty="0">
                  <a:solidFill>
                    <a:schemeClr val="tx1">
                      <a:lumMod val="65000"/>
                      <a:lumOff val="35000"/>
                    </a:schemeClr>
                  </a:solidFill>
                  <a:latin typeface="Segoe Condensed" panose="020B0606040200020203" pitchFamily="34" charset="0"/>
                  <a:cs typeface="Segoe UI Semibold" panose="020B0702040204020203" pitchFamily="34" charset="0"/>
                </a:rPr>
                <a:t>Technical Program Chairs</a:t>
              </a:r>
              <a:endParaRPr lang="en-US" sz="24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CD97842C-F318-39E8-7F9C-72B53CEC8226}"/>
                </a:ext>
              </a:extLst>
            </p:cNvPr>
            <p:cNvSpPr txBox="1"/>
            <p:nvPr/>
          </p:nvSpPr>
          <p:spPr>
            <a:xfrm>
              <a:off x="235384" y="1851944"/>
              <a:ext cx="2196594" cy="73750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General </a:t>
              </a:r>
              <a:b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b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Chair</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165BAEF9-7952-090D-65A6-5FF90D3C0FF4}"/>
                </a:ext>
              </a:extLst>
            </p:cNvPr>
            <p:cNvSpPr txBox="1"/>
            <p:nvPr/>
          </p:nvSpPr>
          <p:spPr>
            <a:xfrm>
              <a:off x="7566352" y="1851944"/>
              <a:ext cx="2234753" cy="70788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Treasurer / </a:t>
              </a:r>
              <a:b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b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Registration Chair</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2116C5CE-4E6B-92B5-6EF0-AE8F8A5E47A2}"/>
                </a:ext>
              </a:extLst>
            </p:cNvPr>
            <p:cNvSpPr txBox="1"/>
            <p:nvPr/>
          </p:nvSpPr>
          <p:spPr>
            <a:xfrm>
              <a:off x="10103834" y="1851944"/>
              <a:ext cx="2234753" cy="70788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Hybrid Experience Chair</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grpSp>
    </p:spTree>
    <p:extLst>
      <p:ext uri="{BB962C8B-B14F-4D97-AF65-F5344CB8AC3E}">
        <p14:creationId xmlns:p14="http://schemas.microsoft.com/office/powerpoint/2010/main" val="2801553529"/>
      </p:ext>
    </p:extLst>
  </p:cSld>
  <p:clrMapOvr>
    <a:masterClrMapping/>
  </p:clrMapOvr>
  <mc:AlternateContent xmlns:mc="http://schemas.openxmlformats.org/markup-compatibility/2006" xmlns:p14="http://schemas.microsoft.com/office/powerpoint/2010/main">
    <mc:Choice Requires="p14">
      <p:transition spd="slow" p14:dur="2000" advTm="16680"/>
    </mc:Choice>
    <mc:Fallback xmlns="">
      <p:transition spd="slow" advTm="1668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shot of the website program">
            <a:extLst>
              <a:ext uri="{FF2B5EF4-FFF2-40B4-BE49-F238E27FC236}">
                <a16:creationId xmlns:a16="http://schemas.microsoft.com/office/drawing/2014/main" id="{364F9A54-6B6C-C913-CDB1-6D33C1D7C2A3}"/>
              </a:ext>
            </a:extLst>
          </p:cNvPr>
          <p:cNvPicPr>
            <a:picLocks noChangeAspect="1"/>
          </p:cNvPicPr>
          <p:nvPr/>
        </p:nvPicPr>
        <p:blipFill>
          <a:blip r:embed="rId3"/>
          <a:stretch>
            <a:fillRect/>
          </a:stretch>
        </p:blipFill>
        <p:spPr>
          <a:xfrm>
            <a:off x="0" y="0"/>
            <a:ext cx="12192000" cy="7007934"/>
          </a:xfrm>
          <a:prstGeom prst="rect">
            <a:avLst/>
          </a:prstGeom>
        </p:spPr>
      </p:pic>
      <p:sp>
        <p:nvSpPr>
          <p:cNvPr id="6" name="Rectangle 5">
            <a:extLst>
              <a:ext uri="{FF2B5EF4-FFF2-40B4-BE49-F238E27FC236}">
                <a16:creationId xmlns:a16="http://schemas.microsoft.com/office/drawing/2014/main" id="{8D54493E-DE67-B900-0F4E-AD31C6AE680D}"/>
              </a:ext>
            </a:extLst>
          </p:cNvPr>
          <p:cNvSpPr/>
          <p:nvPr/>
        </p:nvSpPr>
        <p:spPr>
          <a:xfrm>
            <a:off x="-119272" y="702283"/>
            <a:ext cx="3983606"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ABCC49EB-8F2E-2AC9-8360-F7C4970CE6A4}"/>
              </a:ext>
            </a:extLst>
          </p:cNvPr>
          <p:cNvSpPr>
            <a:spLocks noGrp="1"/>
          </p:cNvSpPr>
          <p:nvPr>
            <p:ph type="title"/>
          </p:nvPr>
        </p:nvSpPr>
        <p:spPr>
          <a:xfrm>
            <a:off x="312762" y="851547"/>
            <a:ext cx="3670864" cy="558497"/>
          </a:xfrm>
        </p:spPr>
        <p:txBody>
          <a:bodyPr>
            <a:noAutofit/>
          </a:bodyPr>
          <a:lstStyle/>
          <a:p>
            <a:r>
              <a:rPr lang="en-US" sz="4000" b="1" dirty="0">
                <a:solidFill>
                  <a:schemeClr val="bg1"/>
                </a:solidFill>
                <a:latin typeface="Bebas Neue" panose="020B0606020202050201" pitchFamily="34" charset="77"/>
              </a:rPr>
              <a:t>Website Program</a:t>
            </a:r>
          </a:p>
        </p:txBody>
      </p:sp>
      <p:sp>
        <p:nvSpPr>
          <p:cNvPr id="8" name="TextBox 7">
            <a:extLst>
              <a:ext uri="{FF2B5EF4-FFF2-40B4-BE49-F238E27FC236}">
                <a16:creationId xmlns:a16="http://schemas.microsoft.com/office/drawing/2014/main" id="{8AD4E5BA-1D2C-7277-18F2-8A703D649C20}"/>
              </a:ext>
            </a:extLst>
          </p:cNvPr>
          <p:cNvSpPr txBox="1"/>
          <p:nvPr/>
        </p:nvSpPr>
        <p:spPr>
          <a:xfrm>
            <a:off x="310099" y="1319498"/>
            <a:ext cx="3347499" cy="338554"/>
          </a:xfrm>
          <a:prstGeom prst="rect">
            <a:avLst/>
          </a:prstGeom>
          <a:noFill/>
        </p:spPr>
        <p:txBody>
          <a:bodyPr wrap="square" lIns="0" tIns="45720" bIns="45720" rtlCol="0">
            <a:spAutoFit/>
          </a:bodyPr>
          <a:lstStyle/>
          <a:p>
            <a:r>
              <a:rPr lang="en-US" sz="1600" dirty="0">
                <a:solidFill>
                  <a:schemeClr val="bg1"/>
                </a:solidFill>
                <a:latin typeface="Segoe Condensed" panose="020B0606040200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https://assets22.sigaccess.org/program.html</a:t>
            </a:r>
            <a:r>
              <a:rPr lang="en-US" sz="1600" dirty="0">
                <a:solidFill>
                  <a:schemeClr val="bg1"/>
                </a:solidFill>
                <a:latin typeface="Segoe Condensed" panose="020B0606040200020203" pitchFamily="34" charset="0"/>
                <a:cs typeface="Segoe UI Light" panose="020B0502040204020203" pitchFamily="34" charset="0"/>
              </a:rPr>
              <a:t> </a:t>
            </a:r>
          </a:p>
        </p:txBody>
      </p:sp>
    </p:spTree>
    <p:extLst>
      <p:ext uri="{BB962C8B-B14F-4D97-AF65-F5344CB8AC3E}">
        <p14:creationId xmlns:p14="http://schemas.microsoft.com/office/powerpoint/2010/main" val="3809884864"/>
      </p:ext>
    </p:extLst>
  </p:cSld>
  <p:clrMapOvr>
    <a:masterClrMapping/>
  </p:clrMapOvr>
  <mc:AlternateContent xmlns:mc="http://schemas.openxmlformats.org/markup-compatibility/2006" xmlns:p14="http://schemas.microsoft.com/office/powerpoint/2010/main">
    <mc:Choice Requires="p14">
      <p:transition spd="slow" p14:dur="2000" advTm="6114"/>
    </mc:Choice>
    <mc:Fallback xmlns="">
      <p:transition spd="slow" advTm="611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SIGCHI ASSETS'22 website">
            <a:extLst>
              <a:ext uri="{FF2B5EF4-FFF2-40B4-BE49-F238E27FC236}">
                <a16:creationId xmlns:a16="http://schemas.microsoft.com/office/drawing/2014/main" id="{ABE48A53-388F-96AC-927C-EC563763E743}"/>
              </a:ext>
            </a:extLst>
          </p:cNvPr>
          <p:cNvPicPr>
            <a:picLocks noChangeAspect="1"/>
          </p:cNvPicPr>
          <p:nvPr/>
        </p:nvPicPr>
        <p:blipFill>
          <a:blip r:embed="rId3"/>
          <a:stretch>
            <a:fillRect/>
          </a:stretch>
        </p:blipFill>
        <p:spPr>
          <a:xfrm>
            <a:off x="-1" y="0"/>
            <a:ext cx="12188952" cy="6966267"/>
          </a:xfrm>
          <a:prstGeom prst="rect">
            <a:avLst/>
          </a:prstGeom>
        </p:spPr>
      </p:pic>
      <p:sp>
        <p:nvSpPr>
          <p:cNvPr id="6" name="Rectangle 5">
            <a:extLst>
              <a:ext uri="{FF2B5EF4-FFF2-40B4-BE49-F238E27FC236}">
                <a16:creationId xmlns:a16="http://schemas.microsoft.com/office/drawing/2014/main" id="{DD707829-0AFA-D77A-D644-0BBD8FCB40BC}"/>
              </a:ext>
            </a:extLst>
          </p:cNvPr>
          <p:cNvSpPr/>
          <p:nvPr/>
        </p:nvSpPr>
        <p:spPr>
          <a:xfrm>
            <a:off x="8208394" y="502258"/>
            <a:ext cx="3983606"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B53DDD6A-089D-F266-959D-BD95B8EE63E0}"/>
              </a:ext>
            </a:extLst>
          </p:cNvPr>
          <p:cNvSpPr>
            <a:spLocks noGrp="1"/>
          </p:cNvSpPr>
          <p:nvPr>
            <p:ph type="title"/>
          </p:nvPr>
        </p:nvSpPr>
        <p:spPr>
          <a:xfrm>
            <a:off x="8640428" y="651522"/>
            <a:ext cx="3670864" cy="558497"/>
          </a:xfrm>
        </p:spPr>
        <p:txBody>
          <a:bodyPr>
            <a:noAutofit/>
          </a:bodyPr>
          <a:lstStyle/>
          <a:p>
            <a:r>
              <a:rPr lang="en-US" sz="4000" b="1" dirty="0">
                <a:solidFill>
                  <a:schemeClr val="bg1"/>
                </a:solidFill>
                <a:latin typeface="Bebas Neue" panose="020B0606020202050201" pitchFamily="34" charset="77"/>
              </a:rPr>
              <a:t>Website Program</a:t>
            </a:r>
          </a:p>
        </p:txBody>
      </p:sp>
      <p:sp>
        <p:nvSpPr>
          <p:cNvPr id="8" name="TextBox 7">
            <a:extLst>
              <a:ext uri="{FF2B5EF4-FFF2-40B4-BE49-F238E27FC236}">
                <a16:creationId xmlns:a16="http://schemas.microsoft.com/office/drawing/2014/main" id="{C5199305-76F8-9F23-6E91-8169DE661908}"/>
              </a:ext>
            </a:extLst>
          </p:cNvPr>
          <p:cNvSpPr txBox="1"/>
          <p:nvPr/>
        </p:nvSpPr>
        <p:spPr>
          <a:xfrm>
            <a:off x="8637765" y="1119473"/>
            <a:ext cx="3347499" cy="338554"/>
          </a:xfrm>
          <a:prstGeom prst="rect">
            <a:avLst/>
          </a:prstGeom>
          <a:noFill/>
        </p:spPr>
        <p:txBody>
          <a:bodyPr wrap="square" lIns="0" tIns="45720" bIns="45720" rtlCol="0">
            <a:spAutoFit/>
          </a:bodyPr>
          <a:lstStyle/>
          <a:p>
            <a:r>
              <a:rPr lang="en-US" sz="1600" dirty="0">
                <a:solidFill>
                  <a:schemeClr val="bg1"/>
                </a:solidFill>
                <a:latin typeface="Segoe Condensed" panose="020B0606040200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https://programs.sigchi.org/assets/2022</a:t>
            </a:r>
            <a:r>
              <a:rPr lang="en-US" sz="1600" dirty="0">
                <a:solidFill>
                  <a:schemeClr val="bg1"/>
                </a:solidFill>
                <a:latin typeface="Segoe Condensed" panose="020B0606040200020203" pitchFamily="34" charset="0"/>
                <a:cs typeface="Segoe UI Light" panose="020B0502040204020203" pitchFamily="34" charset="0"/>
              </a:rPr>
              <a:t> </a:t>
            </a:r>
          </a:p>
        </p:txBody>
      </p:sp>
    </p:spTree>
    <p:extLst>
      <p:ext uri="{BB962C8B-B14F-4D97-AF65-F5344CB8AC3E}">
        <p14:creationId xmlns:p14="http://schemas.microsoft.com/office/powerpoint/2010/main" val="3371014231"/>
      </p:ext>
    </p:extLst>
  </p:cSld>
  <p:clrMapOvr>
    <a:masterClrMapping/>
  </p:clrMapOvr>
  <mc:AlternateContent xmlns:mc="http://schemas.openxmlformats.org/markup-compatibility/2006" xmlns:p14="http://schemas.microsoft.com/office/powerpoint/2010/main">
    <mc:Choice Requires="p14">
      <p:transition spd="slow" p14:dur="2000" advTm="10997"/>
    </mc:Choice>
    <mc:Fallback xmlns="">
      <p:transition spd="slow" advTm="1099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941E-4BF5-2EEE-CD00-9253D26B28FE}"/>
              </a:ext>
            </a:extLst>
          </p:cNvPr>
          <p:cNvSpPr>
            <a:spLocks noGrp="1"/>
          </p:cNvSpPr>
          <p:nvPr>
            <p:ph type="title"/>
          </p:nvPr>
        </p:nvSpPr>
        <p:spPr/>
        <p:txBody>
          <a:bodyPr/>
          <a:lstStyle/>
          <a:p>
            <a:r>
              <a:rPr lang="en-US" dirty="0"/>
              <a:t>Distinguished Guests</a:t>
            </a:r>
          </a:p>
        </p:txBody>
      </p:sp>
      <p:sp>
        <p:nvSpPr>
          <p:cNvPr id="4" name="Content Placeholder 3">
            <a:extLst>
              <a:ext uri="{FF2B5EF4-FFF2-40B4-BE49-F238E27FC236}">
                <a16:creationId xmlns:a16="http://schemas.microsoft.com/office/drawing/2014/main" id="{E36D34BF-7CC6-B65E-4371-38E65E87932A}"/>
              </a:ext>
            </a:extLst>
          </p:cNvPr>
          <p:cNvSpPr>
            <a:spLocks noGrp="1"/>
          </p:cNvSpPr>
          <p:nvPr>
            <p:ph sz="quarter" idx="13"/>
          </p:nvPr>
        </p:nvSpPr>
        <p:spPr/>
        <p:txBody>
          <a:bodyPr/>
          <a:lstStyle/>
          <a:p>
            <a:r>
              <a:rPr lang="en-US" dirty="0"/>
              <a:t>Schedule</a:t>
            </a:r>
          </a:p>
        </p:txBody>
      </p:sp>
      <p:pic>
        <p:nvPicPr>
          <p:cNvPr id="30722" name="Picture 2" descr="A 30-ish, Black woman with long dark hair and hazel eyes, wearing a textured red top and a thoughtful expression. The background has shades of blue.">
            <a:extLst>
              <a:ext uri="{FF2B5EF4-FFF2-40B4-BE49-F238E27FC236}">
                <a16:creationId xmlns:a16="http://schemas.microsoft.com/office/drawing/2014/main" id="{41F70F6D-DADB-5452-FE2A-45B61CB0418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353761" y="2386206"/>
            <a:ext cx="2286000" cy="22860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24" name="Picture 4" descr="head shot of Clayton Lewis">
            <a:extLst>
              <a:ext uri="{FF2B5EF4-FFF2-40B4-BE49-F238E27FC236}">
                <a16:creationId xmlns:a16="http://schemas.microsoft.com/office/drawing/2014/main" id="{3FA39945-5A06-53B5-C992-C7ACB3F5D56A}"/>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9613180" y="2398729"/>
            <a:ext cx="2286000" cy="22860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26" name="Picture 6" descr="Yannis Ioannidis">
            <a:extLst>
              <a:ext uri="{FF2B5EF4-FFF2-40B4-BE49-F238E27FC236}">
                <a16:creationId xmlns:a16="http://schemas.microsoft.com/office/drawing/2014/main" id="{62820C75-539E-1B56-1010-56952123E373}"/>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6790057" y="2386206"/>
            <a:ext cx="2286000" cy="22860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F01EED-4D9C-E57A-F78D-337EEFAA9985}"/>
              </a:ext>
            </a:extLst>
          </p:cNvPr>
          <p:cNvSpPr txBox="1"/>
          <p:nvPr/>
        </p:nvSpPr>
        <p:spPr>
          <a:xfrm>
            <a:off x="3037403" y="4658687"/>
            <a:ext cx="2918716" cy="892552"/>
          </a:xfrm>
          <a:prstGeom prst="rect">
            <a:avLst/>
          </a:prstGeom>
          <a:noFill/>
        </p:spPr>
        <p:txBody>
          <a:bodyPr wrap="square" rtlCol="0">
            <a:spAutoFit/>
          </a:bodyPr>
          <a:lstStyle/>
          <a:p>
            <a:pPr algn="ctr"/>
            <a:r>
              <a:rPr lang="en-US" sz="2000" b="1" dirty="0" err="1">
                <a:latin typeface="Segoe Condensed" panose="020B0606040200020203" pitchFamily="34" charset="0"/>
                <a:ea typeface="Segoe UI" panose="020B0502040204020203" pitchFamily="34" charset="0"/>
                <a:cs typeface="Segoe UI" panose="020B0502040204020203" pitchFamily="34" charset="0"/>
              </a:rPr>
              <a:t>Haben</a:t>
            </a:r>
            <a:r>
              <a:rPr lang="en-US" sz="2000" b="1" dirty="0">
                <a:latin typeface="Segoe Condensed" panose="020B0606040200020203" pitchFamily="34" charset="0"/>
                <a:ea typeface="Segoe UI" panose="020B0502040204020203" pitchFamily="34" charset="0"/>
                <a:cs typeface="Segoe UI" panose="020B0502040204020203" pitchFamily="34" charset="0"/>
              </a:rPr>
              <a:t> </a:t>
            </a:r>
            <a:r>
              <a:rPr lang="en-US" sz="2000" b="1" dirty="0" err="1">
                <a:latin typeface="Segoe Condensed" panose="020B0606040200020203" pitchFamily="34" charset="0"/>
                <a:ea typeface="Segoe UI" panose="020B0502040204020203" pitchFamily="34" charset="0"/>
                <a:cs typeface="Segoe UI" panose="020B0502040204020203" pitchFamily="34" charset="0"/>
              </a:rPr>
              <a:t>Girma</a:t>
            </a:r>
            <a:endParaRPr lang="en-US" sz="2000" b="1" dirty="0">
              <a:latin typeface="Segoe Condensed" panose="020B0606040200020203" pitchFamily="34" charset="0"/>
              <a:ea typeface="Segoe UI" panose="020B0502040204020203" pitchFamily="34" charset="0"/>
              <a:cs typeface="Segoe UI" panose="020B0502040204020203" pitchFamily="34" charset="0"/>
            </a:endParaRPr>
          </a:p>
          <a:p>
            <a:pPr algn="ctr"/>
            <a:r>
              <a:rPr lang="en-US" sz="1600" dirty="0">
                <a:latin typeface="Segoe Condensed" panose="020B0606040200020203" pitchFamily="34" charset="0"/>
                <a:ea typeface="Segoe UI" panose="020B0502040204020203" pitchFamily="34" charset="0"/>
                <a:cs typeface="Segoe UI" panose="020B0502040204020203" pitchFamily="34" charset="0"/>
              </a:rPr>
              <a:t>Human rights lawyer advancing disability justice </a:t>
            </a:r>
          </a:p>
        </p:txBody>
      </p:sp>
      <p:sp>
        <p:nvSpPr>
          <p:cNvPr id="8" name="TextBox 7">
            <a:extLst>
              <a:ext uri="{FF2B5EF4-FFF2-40B4-BE49-F238E27FC236}">
                <a16:creationId xmlns:a16="http://schemas.microsoft.com/office/drawing/2014/main" id="{91B92D6F-438F-B99E-F0E5-DA2E90C84A9D}"/>
              </a:ext>
            </a:extLst>
          </p:cNvPr>
          <p:cNvSpPr txBox="1"/>
          <p:nvPr/>
        </p:nvSpPr>
        <p:spPr>
          <a:xfrm>
            <a:off x="341029" y="1573291"/>
            <a:ext cx="5298732" cy="584775"/>
          </a:xfrm>
          <a:prstGeom prst="rect">
            <a:avLst/>
          </a:prstGeom>
          <a:noFill/>
        </p:spPr>
        <p:txBody>
          <a:bodyPr wrap="square" rtlCol="0">
            <a:spAutoFit/>
          </a:bodyPr>
          <a:lstStyle/>
          <a:p>
            <a:pPr algn="ctr"/>
            <a:r>
              <a:rPr lang="en-US" sz="32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Monday</a:t>
            </a:r>
          </a:p>
        </p:txBody>
      </p:sp>
      <p:pic>
        <p:nvPicPr>
          <p:cNvPr id="10" name="Picture 10" descr="Profile photo of Georgios Kouroupetroglou">
            <a:extLst>
              <a:ext uri="{FF2B5EF4-FFF2-40B4-BE49-F238E27FC236}">
                <a16:creationId xmlns:a16="http://schemas.microsoft.com/office/drawing/2014/main" id="{8BE4215F-61F8-060E-A2E9-E1A255D1FEF3}"/>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476229" y="2386206"/>
            <a:ext cx="2286000" cy="22860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E2D7371-1DCC-E26E-E74F-7270FB1F3770}"/>
              </a:ext>
            </a:extLst>
          </p:cNvPr>
          <p:cNvSpPr txBox="1"/>
          <p:nvPr/>
        </p:nvSpPr>
        <p:spPr>
          <a:xfrm>
            <a:off x="152813" y="4658687"/>
            <a:ext cx="2932832" cy="892552"/>
          </a:xfrm>
          <a:prstGeom prst="rect">
            <a:avLst/>
          </a:prstGeom>
          <a:noFill/>
        </p:spPr>
        <p:txBody>
          <a:bodyPr wrap="square" lIns="0" tIns="45720" rIns="0" bIns="45720" rtlCol="0">
            <a:spAutoFit/>
          </a:bodyPr>
          <a:lstStyle/>
          <a:p>
            <a:pPr algn="ctr"/>
            <a:r>
              <a:rPr lang="en-US" sz="2000" b="1" dirty="0">
                <a:latin typeface="Segoe Condensed" panose="020B0606040200020203" pitchFamily="34" charset="0"/>
                <a:ea typeface="Segoe UI" panose="020B0502040204020203" pitchFamily="34" charset="0"/>
                <a:cs typeface="Segoe UI" panose="020B0502040204020203" pitchFamily="34" charset="0"/>
              </a:rPr>
              <a:t>Georgios Kouroupetroglou</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President, Advancement of Assistive Technology in Europe; Prof, NKUA</a:t>
            </a:r>
          </a:p>
        </p:txBody>
      </p:sp>
      <p:sp>
        <p:nvSpPr>
          <p:cNvPr id="12" name="TextBox 11">
            <a:extLst>
              <a:ext uri="{FF2B5EF4-FFF2-40B4-BE49-F238E27FC236}">
                <a16:creationId xmlns:a16="http://schemas.microsoft.com/office/drawing/2014/main" id="{86881A13-5E14-A30A-79B4-4E81006326B9}"/>
              </a:ext>
            </a:extLst>
          </p:cNvPr>
          <p:cNvSpPr txBox="1"/>
          <p:nvPr/>
        </p:nvSpPr>
        <p:spPr>
          <a:xfrm>
            <a:off x="6790056" y="1573291"/>
            <a:ext cx="5109123" cy="584775"/>
          </a:xfrm>
          <a:prstGeom prst="rect">
            <a:avLst/>
          </a:prstGeom>
          <a:noFill/>
        </p:spPr>
        <p:txBody>
          <a:bodyPr wrap="square" rtlCol="0">
            <a:spAutoFit/>
          </a:bodyPr>
          <a:lstStyle/>
          <a:p>
            <a:pPr algn="ctr"/>
            <a:r>
              <a:rPr lang="en-US" sz="32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Tuesday</a:t>
            </a:r>
          </a:p>
        </p:txBody>
      </p:sp>
      <p:sp>
        <p:nvSpPr>
          <p:cNvPr id="13" name="TextBox 12">
            <a:extLst>
              <a:ext uri="{FF2B5EF4-FFF2-40B4-BE49-F238E27FC236}">
                <a16:creationId xmlns:a16="http://schemas.microsoft.com/office/drawing/2014/main" id="{8C4236F3-1FAA-929C-F55B-90D8452F3F71}"/>
              </a:ext>
            </a:extLst>
          </p:cNvPr>
          <p:cNvSpPr txBox="1"/>
          <p:nvPr/>
        </p:nvSpPr>
        <p:spPr>
          <a:xfrm>
            <a:off x="6298395" y="4658687"/>
            <a:ext cx="3075090" cy="892552"/>
          </a:xfrm>
          <a:prstGeom prst="rect">
            <a:avLst/>
          </a:prstGeom>
          <a:noFill/>
        </p:spPr>
        <p:txBody>
          <a:bodyPr wrap="square" lIns="0" tIns="45720" rIns="0" bIns="45720" rtlCol="0">
            <a:spAutoFit/>
          </a:bodyPr>
          <a:lstStyle/>
          <a:p>
            <a:pPr algn="ctr"/>
            <a:r>
              <a:rPr lang="en-US" sz="2000" b="1" dirty="0">
                <a:latin typeface="Segoe Condensed" panose="020B0606040200020203" pitchFamily="34" charset="0"/>
                <a:ea typeface="Segoe UI" panose="020B0502040204020203" pitchFamily="34" charset="0"/>
                <a:cs typeface="Segoe UI" panose="020B0502040204020203" pitchFamily="34" charset="0"/>
              </a:rPr>
              <a:t>Yannis Ioannidis</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President, ACM</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Professor, NKUA</a:t>
            </a:r>
          </a:p>
        </p:txBody>
      </p:sp>
      <p:sp>
        <p:nvSpPr>
          <p:cNvPr id="14" name="TextBox 13">
            <a:extLst>
              <a:ext uri="{FF2B5EF4-FFF2-40B4-BE49-F238E27FC236}">
                <a16:creationId xmlns:a16="http://schemas.microsoft.com/office/drawing/2014/main" id="{70ECA2A3-22C5-6FA6-02E8-3AB4AA51977D}"/>
              </a:ext>
            </a:extLst>
          </p:cNvPr>
          <p:cNvSpPr txBox="1"/>
          <p:nvPr/>
        </p:nvSpPr>
        <p:spPr>
          <a:xfrm>
            <a:off x="9218635" y="4644593"/>
            <a:ext cx="3075090" cy="892552"/>
          </a:xfrm>
          <a:prstGeom prst="rect">
            <a:avLst/>
          </a:prstGeom>
          <a:noFill/>
        </p:spPr>
        <p:txBody>
          <a:bodyPr wrap="square" lIns="0" tIns="45720" rIns="0" bIns="45720" rtlCol="0">
            <a:spAutoFit/>
          </a:bodyPr>
          <a:lstStyle/>
          <a:p>
            <a:pPr algn="ctr"/>
            <a:r>
              <a:rPr lang="en-US" sz="2000" b="1" dirty="0">
                <a:latin typeface="Segoe Condensed" panose="020B0606040200020203" pitchFamily="34" charset="0"/>
                <a:ea typeface="Segoe UI" panose="020B0502040204020203" pitchFamily="34" charset="0"/>
                <a:cs typeface="Segoe UI" panose="020B0502040204020203" pitchFamily="34" charset="0"/>
              </a:rPr>
              <a:t>Clayton Lewis</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Professor Emeritus, U. of Colorado</a:t>
            </a:r>
            <a:br>
              <a:rPr lang="en-US" sz="1600" dirty="0">
                <a:latin typeface="Segoe Condensed" panose="020B0606040200020203" pitchFamily="34" charset="0"/>
                <a:ea typeface="Segoe UI" panose="020B0502040204020203" pitchFamily="34" charset="0"/>
                <a:cs typeface="Segoe UI" panose="020B0502040204020203" pitchFamily="34" charset="0"/>
              </a:rPr>
            </a:br>
            <a:r>
              <a:rPr lang="en-US" sz="1600" dirty="0">
                <a:latin typeface="Segoe Condensed" panose="020B0606040200020203" pitchFamily="34" charset="0"/>
                <a:ea typeface="Segoe UI" panose="020B0502040204020203" pitchFamily="34" charset="0"/>
                <a:cs typeface="Segoe UI" panose="020B0502040204020203" pitchFamily="34" charset="0"/>
              </a:rPr>
              <a:t>SIGACCESS Outstanding Contribution</a:t>
            </a:r>
          </a:p>
        </p:txBody>
      </p:sp>
      <p:cxnSp>
        <p:nvCxnSpPr>
          <p:cNvPr id="16" name="Straight Connector 15">
            <a:extLst>
              <a:ext uri="{FF2B5EF4-FFF2-40B4-BE49-F238E27FC236}">
                <a16:creationId xmlns:a16="http://schemas.microsoft.com/office/drawing/2014/main" id="{628DC382-5887-DA45-2582-0D25DA02C32F}"/>
              </a:ext>
            </a:extLst>
          </p:cNvPr>
          <p:cNvCxnSpPr>
            <a:cxnSpLocks/>
          </p:cNvCxnSpPr>
          <p:nvPr/>
        </p:nvCxnSpPr>
        <p:spPr>
          <a:xfrm flipH="1">
            <a:off x="341029" y="1865679"/>
            <a:ext cx="166557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063FE5-67E8-717F-97A5-099DCBB2778E}"/>
              </a:ext>
            </a:extLst>
          </p:cNvPr>
          <p:cNvCxnSpPr>
            <a:cxnSpLocks/>
          </p:cNvCxnSpPr>
          <p:nvPr/>
        </p:nvCxnSpPr>
        <p:spPr>
          <a:xfrm flipH="1" flipV="1">
            <a:off x="3974190" y="1865679"/>
            <a:ext cx="1664208" cy="12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B0C4E3-1F18-B4E5-8056-8499CF59252B}"/>
              </a:ext>
            </a:extLst>
          </p:cNvPr>
          <p:cNvCxnSpPr>
            <a:cxnSpLocks/>
          </p:cNvCxnSpPr>
          <p:nvPr/>
        </p:nvCxnSpPr>
        <p:spPr>
          <a:xfrm flipH="1">
            <a:off x="6754211" y="1864458"/>
            <a:ext cx="166557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A86836-CDC5-4081-E56F-3DA5DA9A83A5}"/>
              </a:ext>
            </a:extLst>
          </p:cNvPr>
          <p:cNvCxnSpPr>
            <a:cxnSpLocks/>
          </p:cNvCxnSpPr>
          <p:nvPr/>
        </p:nvCxnSpPr>
        <p:spPr>
          <a:xfrm flipH="1" flipV="1">
            <a:off x="10234972" y="1864458"/>
            <a:ext cx="1664208" cy="12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78870"/>
      </p:ext>
    </p:extLst>
  </p:cSld>
  <p:clrMapOvr>
    <a:masterClrMapping/>
  </p:clrMapOvr>
  <mc:AlternateContent xmlns:mc="http://schemas.openxmlformats.org/markup-compatibility/2006" xmlns:p14="http://schemas.microsoft.com/office/powerpoint/2010/main">
    <mc:Choice Requires="p14">
      <p:transition spd="slow" p14:dur="2000" advTm="16908"/>
    </mc:Choice>
    <mc:Fallback xmlns="">
      <p:transition spd="slow" advTm="1690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80F847-B1B3-FE2A-B836-52F47B5C1E4D}"/>
              </a:ext>
            </a:extLst>
          </p:cNvPr>
          <p:cNvSpPr/>
          <p:nvPr/>
        </p:nvSpPr>
        <p:spPr>
          <a:xfrm>
            <a:off x="-119272" y="702283"/>
            <a:ext cx="3983606"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4">
            <a:extLst>
              <a:ext uri="{FF2B5EF4-FFF2-40B4-BE49-F238E27FC236}">
                <a16:creationId xmlns:a16="http://schemas.microsoft.com/office/drawing/2014/main" id="{A0DA920B-8785-D280-5F05-3EEEC28ADBD2}"/>
              </a:ext>
            </a:extLst>
          </p:cNvPr>
          <p:cNvSpPr>
            <a:spLocks noGrp="1"/>
          </p:cNvSpPr>
          <p:nvPr>
            <p:ph type="title"/>
          </p:nvPr>
        </p:nvSpPr>
        <p:spPr>
          <a:xfrm>
            <a:off x="425056" y="851547"/>
            <a:ext cx="3670864" cy="558497"/>
          </a:xfrm>
        </p:spPr>
        <p:txBody>
          <a:bodyPr>
            <a:noAutofit/>
          </a:bodyPr>
          <a:lstStyle/>
          <a:p>
            <a:r>
              <a:rPr lang="en-US" sz="4000" b="1" dirty="0">
                <a:solidFill>
                  <a:schemeClr val="bg1"/>
                </a:solidFill>
                <a:latin typeface="Bebas Neue" panose="020B0606020202050201" pitchFamily="34" charset="77"/>
              </a:rPr>
              <a:t>Evening reception</a:t>
            </a:r>
          </a:p>
        </p:txBody>
      </p:sp>
      <p:sp>
        <p:nvSpPr>
          <p:cNvPr id="7" name="TextBox 6">
            <a:extLst>
              <a:ext uri="{FF2B5EF4-FFF2-40B4-BE49-F238E27FC236}">
                <a16:creationId xmlns:a16="http://schemas.microsoft.com/office/drawing/2014/main" id="{5C83D4C8-A9A4-4E29-E59F-7E28D2887CF7}"/>
              </a:ext>
            </a:extLst>
          </p:cNvPr>
          <p:cNvSpPr txBox="1"/>
          <p:nvPr/>
        </p:nvSpPr>
        <p:spPr>
          <a:xfrm>
            <a:off x="310099" y="1319498"/>
            <a:ext cx="3347499" cy="400110"/>
          </a:xfrm>
          <a:prstGeom prst="rect">
            <a:avLst/>
          </a:prstGeom>
          <a:noFill/>
        </p:spPr>
        <p:txBody>
          <a:bodyPr wrap="square" tIns="45720" bIns="45720" rtlCol="0">
            <a:spAutoFit/>
          </a:bodyPr>
          <a:lstStyle/>
          <a:p>
            <a:r>
              <a:rPr lang="en-US" sz="2000" dirty="0">
                <a:solidFill>
                  <a:schemeClr val="bg1"/>
                </a:solidFill>
                <a:latin typeface="Raleway" panose="020B0503030101060003" pitchFamily="34" charset="0"/>
                <a:cs typeface="Segoe UI Light" panose="020B0502040204020203" pitchFamily="34" charset="0"/>
              </a:rPr>
              <a:t>Mon, Oct 24 19:00-21:00</a:t>
            </a:r>
          </a:p>
        </p:txBody>
      </p:sp>
      <p:sp>
        <p:nvSpPr>
          <p:cNvPr id="8" name="TextBox 7">
            <a:extLst>
              <a:ext uri="{FF2B5EF4-FFF2-40B4-BE49-F238E27FC236}">
                <a16:creationId xmlns:a16="http://schemas.microsoft.com/office/drawing/2014/main" id="{2D9CF464-804C-8BE2-2DF0-B446168BB3AE}"/>
              </a:ext>
            </a:extLst>
          </p:cNvPr>
          <p:cNvSpPr txBox="1"/>
          <p:nvPr/>
        </p:nvSpPr>
        <p:spPr>
          <a:xfrm>
            <a:off x="5376672" y="3139308"/>
            <a:ext cx="1435608" cy="1015663"/>
          </a:xfrm>
          <a:prstGeom prst="rect">
            <a:avLst/>
          </a:prstGeom>
          <a:noFill/>
        </p:spPr>
        <p:txBody>
          <a:bodyPr wrap="square" rtlCol="0">
            <a:spAutoFit/>
          </a:bodyPr>
          <a:lstStyle/>
          <a:p>
            <a:pPr algn="ctr"/>
            <a:r>
              <a:rPr lang="en-US" sz="6000" b="1" dirty="0">
                <a:latin typeface="Segoe UI" panose="020B0502040204020203" pitchFamily="34" charset="0"/>
                <a:ea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756AA468-CB08-5563-D657-E7372192585E}"/>
              </a:ext>
            </a:extLst>
          </p:cNvPr>
          <p:cNvSpPr txBox="1"/>
          <p:nvPr/>
        </p:nvSpPr>
        <p:spPr>
          <a:xfrm>
            <a:off x="4045979" y="3325280"/>
            <a:ext cx="3096126" cy="707886"/>
          </a:xfrm>
          <a:prstGeom prst="rect">
            <a:avLst/>
          </a:prstGeom>
          <a:noFill/>
        </p:spPr>
        <p:txBody>
          <a:bodyPr wrap="square" rtlCol="0">
            <a:spAutoFit/>
          </a:bodyPr>
          <a:lstStyle/>
          <a:p>
            <a:pPr algn="l"/>
            <a:r>
              <a:rPr lang="en-US" sz="4000" dirty="0">
                <a:latin typeface="Segoe UI" panose="020B0502040204020203" pitchFamily="34" charset="0"/>
                <a:ea typeface="Segoe UI" panose="020B0502040204020203" pitchFamily="34" charset="0"/>
                <a:cs typeface="Segoe UI" panose="020B0502040204020203" pitchFamily="34" charset="0"/>
              </a:rPr>
              <a:t>Food</a:t>
            </a:r>
          </a:p>
        </p:txBody>
      </p:sp>
      <p:sp>
        <p:nvSpPr>
          <p:cNvPr id="10" name="TextBox 9">
            <a:extLst>
              <a:ext uri="{FF2B5EF4-FFF2-40B4-BE49-F238E27FC236}">
                <a16:creationId xmlns:a16="http://schemas.microsoft.com/office/drawing/2014/main" id="{FDA8CC2C-2A4E-1987-2E66-F67C2D103E45}"/>
              </a:ext>
            </a:extLst>
          </p:cNvPr>
          <p:cNvSpPr txBox="1"/>
          <p:nvPr/>
        </p:nvSpPr>
        <p:spPr>
          <a:xfrm>
            <a:off x="6812280" y="3325280"/>
            <a:ext cx="3096126" cy="707886"/>
          </a:xfrm>
          <a:prstGeom prst="rect">
            <a:avLst/>
          </a:prstGeom>
          <a:noFill/>
        </p:spPr>
        <p:txBody>
          <a:bodyPr wrap="square" rtlCol="0">
            <a:spAutoFit/>
          </a:bodyPr>
          <a:lstStyle/>
          <a:p>
            <a:pPr algn="l"/>
            <a:r>
              <a:rPr lang="en-US" sz="4000" dirty="0">
                <a:latin typeface="Segoe UI" panose="020B0502040204020203" pitchFamily="34" charset="0"/>
                <a:ea typeface="Segoe UI" panose="020B0502040204020203" pitchFamily="34" charset="0"/>
                <a:cs typeface="Segoe UI" panose="020B0502040204020203" pitchFamily="34" charset="0"/>
              </a:rPr>
              <a:t>Demos</a:t>
            </a:r>
          </a:p>
        </p:txBody>
      </p:sp>
    </p:spTree>
    <p:extLst>
      <p:ext uri="{BB962C8B-B14F-4D97-AF65-F5344CB8AC3E}">
        <p14:creationId xmlns:p14="http://schemas.microsoft.com/office/powerpoint/2010/main" val="2719055935"/>
      </p:ext>
    </p:extLst>
  </p:cSld>
  <p:clrMapOvr>
    <a:masterClrMapping/>
  </p:clrMapOvr>
  <mc:AlternateContent xmlns:mc="http://schemas.openxmlformats.org/markup-compatibility/2006" xmlns:p14="http://schemas.microsoft.com/office/powerpoint/2010/main">
    <mc:Choice Requires="p14">
      <p:transition spd="slow" p14:dur="2000" advTm="6933"/>
    </mc:Choice>
    <mc:Fallback xmlns="">
      <p:transition spd="slow" advTm="693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thens' Acropolis Museum Reopens to the World">
            <a:extLst>
              <a:ext uri="{FF2B5EF4-FFF2-40B4-BE49-F238E27FC236}">
                <a16:creationId xmlns:a16="http://schemas.microsoft.com/office/drawing/2014/main" id="{9D4D2F2F-70B1-BFC2-C086-78C836E1B8A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r="-3"/>
          <a:stretch/>
        </p:blipFill>
        <p:spPr bwMode="auto">
          <a:xfrm>
            <a:off x="5142174" y="3281147"/>
            <a:ext cx="7049806" cy="36251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gourmet dining experience in Athens overlooking the Parthenon!">
            <a:extLst>
              <a:ext uri="{FF2B5EF4-FFF2-40B4-BE49-F238E27FC236}">
                <a16:creationId xmlns:a16="http://schemas.microsoft.com/office/drawing/2014/main" id="{6AACC4BF-D3FD-C08E-0107-06DDC739AF5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Marbles United, Νot Marbles Returned - Greece Is">
            <a:extLst>
              <a:ext uri="{FF2B5EF4-FFF2-40B4-BE49-F238E27FC236}">
                <a16:creationId xmlns:a16="http://schemas.microsoft.com/office/drawing/2014/main" id="{A27D4C95-5088-D775-48E8-6E88F81DD833}"/>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r="-1" b="-1"/>
          <a:stretch/>
        </p:blipFill>
        <p:spPr bwMode="auto">
          <a:xfrm>
            <a:off x="7434470" y="0"/>
            <a:ext cx="4757510" cy="31395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loring the Ancient City Beneath the Acropolis Museum - Greece Is">
            <a:extLst>
              <a:ext uri="{FF2B5EF4-FFF2-40B4-BE49-F238E27FC236}">
                <a16:creationId xmlns:a16="http://schemas.microsoft.com/office/drawing/2014/main" id="{AE0EC26B-4F70-6C00-B7BC-7165D384DF2F}"/>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1" y="4065775"/>
            <a:ext cx="5001186" cy="2792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C955222-33E4-E106-E4F0-9F74A0F89073}"/>
              </a:ext>
            </a:extLst>
          </p:cNvPr>
          <p:cNvSpPr/>
          <p:nvPr/>
        </p:nvSpPr>
        <p:spPr>
          <a:xfrm>
            <a:off x="-119272" y="702283"/>
            <a:ext cx="3983606"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4">
            <a:extLst>
              <a:ext uri="{FF2B5EF4-FFF2-40B4-BE49-F238E27FC236}">
                <a16:creationId xmlns:a16="http://schemas.microsoft.com/office/drawing/2014/main" id="{08A1C23C-C816-A3DB-91F7-D4DC55A3D45D}"/>
              </a:ext>
            </a:extLst>
          </p:cNvPr>
          <p:cNvSpPr>
            <a:spLocks noGrp="1"/>
          </p:cNvSpPr>
          <p:nvPr>
            <p:ph type="title"/>
          </p:nvPr>
        </p:nvSpPr>
        <p:spPr>
          <a:xfrm>
            <a:off x="312762" y="851547"/>
            <a:ext cx="3670864" cy="558497"/>
          </a:xfrm>
        </p:spPr>
        <p:txBody>
          <a:bodyPr>
            <a:noAutofit/>
          </a:bodyPr>
          <a:lstStyle/>
          <a:p>
            <a:r>
              <a:rPr lang="en-US" sz="4000" b="1" dirty="0">
                <a:solidFill>
                  <a:schemeClr val="bg1"/>
                </a:solidFill>
                <a:latin typeface="Bebas Neue" panose="020B0606020202050201" pitchFamily="34" charset="77"/>
              </a:rPr>
              <a:t>Acropolis Museum</a:t>
            </a:r>
          </a:p>
        </p:txBody>
      </p:sp>
      <p:sp>
        <p:nvSpPr>
          <p:cNvPr id="10" name="TextBox 9">
            <a:extLst>
              <a:ext uri="{FF2B5EF4-FFF2-40B4-BE49-F238E27FC236}">
                <a16:creationId xmlns:a16="http://schemas.microsoft.com/office/drawing/2014/main" id="{087A958A-4B3E-CD0E-F1A0-DD66DDCF821E}"/>
              </a:ext>
            </a:extLst>
          </p:cNvPr>
          <p:cNvSpPr txBox="1"/>
          <p:nvPr/>
        </p:nvSpPr>
        <p:spPr>
          <a:xfrm>
            <a:off x="310099" y="1319498"/>
            <a:ext cx="3347499" cy="400110"/>
          </a:xfrm>
          <a:prstGeom prst="rect">
            <a:avLst/>
          </a:prstGeom>
          <a:noFill/>
        </p:spPr>
        <p:txBody>
          <a:bodyPr wrap="square" tIns="45720" bIns="45720" rtlCol="0">
            <a:spAutoFit/>
          </a:bodyPr>
          <a:lstStyle/>
          <a:p>
            <a:r>
              <a:rPr lang="en-US" sz="2000" dirty="0">
                <a:solidFill>
                  <a:schemeClr val="bg1"/>
                </a:solidFill>
                <a:latin typeface="Raleway" panose="020B0503030101060003" pitchFamily="34" charset="0"/>
                <a:cs typeface="Segoe UI Light" panose="020B0502040204020203" pitchFamily="34" charset="0"/>
              </a:rPr>
              <a:t>Tues, Oct 25 | 20:00-23:30</a:t>
            </a:r>
          </a:p>
        </p:txBody>
      </p:sp>
    </p:spTree>
    <p:extLst>
      <p:ext uri="{BB962C8B-B14F-4D97-AF65-F5344CB8AC3E}">
        <p14:creationId xmlns:p14="http://schemas.microsoft.com/office/powerpoint/2010/main" val="2388815168"/>
      </p:ext>
    </p:extLst>
  </p:cSld>
  <p:clrMapOvr>
    <a:masterClrMapping/>
  </p:clrMapOvr>
  <mc:AlternateContent xmlns:mc="http://schemas.openxmlformats.org/markup-compatibility/2006" xmlns:p14="http://schemas.microsoft.com/office/powerpoint/2010/main">
    <mc:Choice Requires="p14">
      <p:transition spd="slow" p14:dur="2000" advTm="6179"/>
    </mc:Choice>
    <mc:Fallback xmlns="">
      <p:transition spd="slow" advTm="617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thens' Acropolis Museum Reopens to the World">
            <a:extLst>
              <a:ext uri="{FF2B5EF4-FFF2-40B4-BE49-F238E27FC236}">
                <a16:creationId xmlns:a16="http://schemas.microsoft.com/office/drawing/2014/main" id="{9D4D2F2F-70B1-BFC2-C086-78C836E1B8A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r="-6"/>
          <a:stretch/>
        </p:blipFill>
        <p:spPr bwMode="auto">
          <a:xfrm>
            <a:off x="7156174" y="3281147"/>
            <a:ext cx="5035806" cy="36251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rbles United, Νot Marbles Returned - Greece Is">
            <a:extLst>
              <a:ext uri="{FF2B5EF4-FFF2-40B4-BE49-F238E27FC236}">
                <a16:creationId xmlns:a16="http://schemas.microsoft.com/office/drawing/2014/main" id="{A27D4C95-5088-D775-48E8-6E88F81DD833}"/>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1" b="-1"/>
          <a:stretch/>
        </p:blipFill>
        <p:spPr bwMode="auto">
          <a:xfrm>
            <a:off x="7156174" y="0"/>
            <a:ext cx="5035806" cy="31395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C955222-33E4-E106-E4F0-9F74A0F89073}"/>
              </a:ext>
            </a:extLst>
          </p:cNvPr>
          <p:cNvSpPr/>
          <p:nvPr/>
        </p:nvSpPr>
        <p:spPr>
          <a:xfrm>
            <a:off x="-119272" y="702283"/>
            <a:ext cx="3983606"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4">
            <a:extLst>
              <a:ext uri="{FF2B5EF4-FFF2-40B4-BE49-F238E27FC236}">
                <a16:creationId xmlns:a16="http://schemas.microsoft.com/office/drawing/2014/main" id="{08A1C23C-C816-A3DB-91F7-D4DC55A3D45D}"/>
              </a:ext>
            </a:extLst>
          </p:cNvPr>
          <p:cNvSpPr>
            <a:spLocks noGrp="1"/>
          </p:cNvSpPr>
          <p:nvPr>
            <p:ph type="title"/>
          </p:nvPr>
        </p:nvSpPr>
        <p:spPr>
          <a:xfrm>
            <a:off x="312762" y="851547"/>
            <a:ext cx="3670864" cy="558497"/>
          </a:xfrm>
        </p:spPr>
        <p:txBody>
          <a:bodyPr>
            <a:noAutofit/>
          </a:bodyPr>
          <a:lstStyle/>
          <a:p>
            <a:r>
              <a:rPr lang="en-US" sz="4000" b="1" dirty="0">
                <a:solidFill>
                  <a:schemeClr val="bg1"/>
                </a:solidFill>
                <a:latin typeface="Bebas Neue" panose="020B0606020202050201" pitchFamily="34" charset="77"/>
              </a:rPr>
              <a:t>Acropolis Museum</a:t>
            </a:r>
          </a:p>
        </p:txBody>
      </p:sp>
      <p:sp>
        <p:nvSpPr>
          <p:cNvPr id="10" name="TextBox 9">
            <a:extLst>
              <a:ext uri="{FF2B5EF4-FFF2-40B4-BE49-F238E27FC236}">
                <a16:creationId xmlns:a16="http://schemas.microsoft.com/office/drawing/2014/main" id="{087A958A-4B3E-CD0E-F1A0-DD66DDCF821E}"/>
              </a:ext>
            </a:extLst>
          </p:cNvPr>
          <p:cNvSpPr txBox="1"/>
          <p:nvPr/>
        </p:nvSpPr>
        <p:spPr>
          <a:xfrm>
            <a:off x="310099" y="1319498"/>
            <a:ext cx="3347499" cy="400110"/>
          </a:xfrm>
          <a:prstGeom prst="rect">
            <a:avLst/>
          </a:prstGeom>
          <a:noFill/>
        </p:spPr>
        <p:txBody>
          <a:bodyPr wrap="square" tIns="45720" bIns="45720" rtlCol="0">
            <a:spAutoFit/>
          </a:bodyPr>
          <a:lstStyle/>
          <a:p>
            <a:r>
              <a:rPr lang="en-US" sz="2000" dirty="0">
                <a:solidFill>
                  <a:schemeClr val="bg1"/>
                </a:solidFill>
                <a:latin typeface="Raleway" panose="020B0503030101060003" pitchFamily="34" charset="0"/>
                <a:cs typeface="Segoe UI Light" panose="020B0502040204020203" pitchFamily="34" charset="0"/>
              </a:rPr>
              <a:t>Tues, Oct 25 | 20:00-23:30</a:t>
            </a:r>
          </a:p>
        </p:txBody>
      </p:sp>
      <p:sp>
        <p:nvSpPr>
          <p:cNvPr id="2" name="TextBox 1">
            <a:extLst>
              <a:ext uri="{FF2B5EF4-FFF2-40B4-BE49-F238E27FC236}">
                <a16:creationId xmlns:a16="http://schemas.microsoft.com/office/drawing/2014/main" id="{3094C696-0E7E-9F92-853C-E1830781C2AF}"/>
              </a:ext>
            </a:extLst>
          </p:cNvPr>
          <p:cNvSpPr txBox="1"/>
          <p:nvPr/>
        </p:nvSpPr>
        <p:spPr>
          <a:xfrm>
            <a:off x="310099" y="2152157"/>
            <a:ext cx="5009322" cy="369332"/>
          </a:xfrm>
          <a:prstGeom prst="rect">
            <a:avLst/>
          </a:prstGeom>
          <a:noFill/>
        </p:spPr>
        <p:txBody>
          <a:bodyPr wrap="square" rtlCol="0">
            <a:spAutoFit/>
          </a:bodyPr>
          <a:lstStyle/>
          <a:p>
            <a:r>
              <a:rPr lang="en-US" dirty="0">
                <a:latin typeface="Segoe UI" panose="020B0502040204020203" pitchFamily="34" charset="0"/>
                <a:ea typeface="Segoe UI" panose="020B0502040204020203" pitchFamily="34" charset="0"/>
                <a:cs typeface="Segoe UI" panose="020B0502040204020203" pitchFamily="34" charset="0"/>
              </a:rPr>
              <a:t>The museum is ~2km away from Hotel Titania. </a:t>
            </a:r>
          </a:p>
        </p:txBody>
      </p:sp>
      <p:sp>
        <p:nvSpPr>
          <p:cNvPr id="4" name="TextBox 3">
            <a:extLst>
              <a:ext uri="{FF2B5EF4-FFF2-40B4-BE49-F238E27FC236}">
                <a16:creationId xmlns:a16="http://schemas.microsoft.com/office/drawing/2014/main" id="{5D47777B-94A9-0154-28FB-7BF1A7576361}"/>
              </a:ext>
            </a:extLst>
          </p:cNvPr>
          <p:cNvSpPr txBox="1"/>
          <p:nvPr/>
        </p:nvSpPr>
        <p:spPr>
          <a:xfrm>
            <a:off x="310099" y="2871816"/>
            <a:ext cx="6150336" cy="1815882"/>
          </a:xfrm>
          <a:prstGeom prst="rect">
            <a:avLst/>
          </a:prstGeom>
          <a:noFill/>
        </p:spPr>
        <p:txBody>
          <a:bodyPr wrap="square" rtlCol="0">
            <a:spAutoFit/>
          </a:bodyPr>
          <a:lstStyle/>
          <a:p>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07:50PM </a:t>
            </a:r>
            <a:r>
              <a:rPr lang="en-US" sz="2800" dirty="0">
                <a:latin typeface="Segoe UI" panose="020B0502040204020203" pitchFamily="34" charset="0"/>
                <a:ea typeface="Segoe UI" panose="020B0502040204020203" pitchFamily="34" charset="0"/>
                <a:cs typeface="Segoe UI" panose="020B0502040204020203" pitchFamily="34" charset="0"/>
              </a:rPr>
              <a:t>Arrive at Acropolis Museum</a:t>
            </a:r>
          </a:p>
          <a:p>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08:00PM</a:t>
            </a:r>
            <a:r>
              <a:rPr lang="en-US" sz="2800" dirty="0">
                <a:latin typeface="Segoe UI" panose="020B0502040204020203" pitchFamily="34" charset="0"/>
                <a:ea typeface="Segoe UI" panose="020B0502040204020203" pitchFamily="34" charset="0"/>
                <a:cs typeface="Segoe UI" panose="020B0502040204020203" pitchFamily="34" charset="0"/>
              </a:rPr>
              <a:t> Guided tours begin</a:t>
            </a:r>
          </a:p>
          <a:p>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09:00PM</a:t>
            </a:r>
            <a:r>
              <a:rPr lang="en-US" sz="2800" dirty="0">
                <a:latin typeface="Segoe UI" panose="020B0502040204020203" pitchFamily="34" charset="0"/>
                <a:ea typeface="Segoe UI" panose="020B0502040204020203" pitchFamily="34" charset="0"/>
                <a:cs typeface="Segoe UI" panose="020B0502040204020203" pitchFamily="34" charset="0"/>
              </a:rPr>
              <a:t> Eat at Acropolis Café</a:t>
            </a:r>
          </a:p>
          <a:p>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11:30PM </a:t>
            </a:r>
            <a:r>
              <a:rPr lang="en-US" sz="2800" dirty="0">
                <a:latin typeface="Segoe UI" panose="020B0502040204020203" pitchFamily="34" charset="0"/>
                <a:ea typeface="Segoe UI" panose="020B0502040204020203" pitchFamily="34" charset="0"/>
                <a:cs typeface="Segoe UI" panose="020B0502040204020203" pitchFamily="34" charset="0"/>
              </a:rPr>
              <a:t>Close</a:t>
            </a:r>
          </a:p>
        </p:txBody>
      </p:sp>
    </p:spTree>
    <p:extLst>
      <p:ext uri="{BB962C8B-B14F-4D97-AF65-F5344CB8AC3E}">
        <p14:creationId xmlns:p14="http://schemas.microsoft.com/office/powerpoint/2010/main" val="944093294"/>
      </p:ext>
    </p:extLst>
  </p:cSld>
  <p:clrMapOvr>
    <a:masterClrMapping/>
  </p:clrMapOvr>
  <mc:AlternateContent xmlns:mc="http://schemas.openxmlformats.org/markup-compatibility/2006" xmlns:p159="http://schemas.microsoft.com/office/powerpoint/2015/09/main">
    <mc:Choice Requires="p159">
      <p:transition spd="med" advTm="6369">
        <p159:morph option="byObject"/>
      </p:transition>
    </mc:Choice>
    <mc:Fallback xmlns="">
      <p:transition spd="med" advTm="636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thens' Acropolis Museum Reopens to the World">
            <a:extLst>
              <a:ext uri="{FF2B5EF4-FFF2-40B4-BE49-F238E27FC236}">
                <a16:creationId xmlns:a16="http://schemas.microsoft.com/office/drawing/2014/main" id="{9D4D2F2F-70B1-BFC2-C086-78C836E1B8A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r="-6"/>
          <a:stretch/>
        </p:blipFill>
        <p:spPr bwMode="auto">
          <a:xfrm>
            <a:off x="7156174" y="3281147"/>
            <a:ext cx="5035806" cy="36251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rbles United, Νot Marbles Returned - Greece Is">
            <a:extLst>
              <a:ext uri="{FF2B5EF4-FFF2-40B4-BE49-F238E27FC236}">
                <a16:creationId xmlns:a16="http://schemas.microsoft.com/office/drawing/2014/main" id="{A27D4C95-5088-D775-48E8-6E88F81DD833}"/>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1" b="-1"/>
          <a:stretch/>
        </p:blipFill>
        <p:spPr bwMode="auto">
          <a:xfrm>
            <a:off x="7156174" y="0"/>
            <a:ext cx="5035806" cy="31395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C955222-33E4-E106-E4F0-9F74A0F89073}"/>
              </a:ext>
            </a:extLst>
          </p:cNvPr>
          <p:cNvSpPr/>
          <p:nvPr/>
        </p:nvSpPr>
        <p:spPr>
          <a:xfrm>
            <a:off x="-119272" y="702283"/>
            <a:ext cx="3983606"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4">
            <a:extLst>
              <a:ext uri="{FF2B5EF4-FFF2-40B4-BE49-F238E27FC236}">
                <a16:creationId xmlns:a16="http://schemas.microsoft.com/office/drawing/2014/main" id="{08A1C23C-C816-A3DB-91F7-D4DC55A3D45D}"/>
              </a:ext>
            </a:extLst>
          </p:cNvPr>
          <p:cNvSpPr>
            <a:spLocks noGrp="1"/>
          </p:cNvSpPr>
          <p:nvPr>
            <p:ph type="title"/>
          </p:nvPr>
        </p:nvSpPr>
        <p:spPr>
          <a:xfrm>
            <a:off x="312762" y="851547"/>
            <a:ext cx="3670864" cy="558497"/>
          </a:xfrm>
        </p:spPr>
        <p:txBody>
          <a:bodyPr>
            <a:noAutofit/>
          </a:bodyPr>
          <a:lstStyle/>
          <a:p>
            <a:r>
              <a:rPr lang="en-US" sz="4000" b="1" dirty="0">
                <a:solidFill>
                  <a:schemeClr val="bg1"/>
                </a:solidFill>
                <a:latin typeface="Bebas Neue" panose="020B0606020202050201" pitchFamily="34" charset="77"/>
              </a:rPr>
              <a:t>Acropolis Museum</a:t>
            </a:r>
          </a:p>
        </p:txBody>
      </p:sp>
      <p:sp>
        <p:nvSpPr>
          <p:cNvPr id="10" name="TextBox 9">
            <a:extLst>
              <a:ext uri="{FF2B5EF4-FFF2-40B4-BE49-F238E27FC236}">
                <a16:creationId xmlns:a16="http://schemas.microsoft.com/office/drawing/2014/main" id="{087A958A-4B3E-CD0E-F1A0-DD66DDCF821E}"/>
              </a:ext>
            </a:extLst>
          </p:cNvPr>
          <p:cNvSpPr txBox="1"/>
          <p:nvPr/>
        </p:nvSpPr>
        <p:spPr>
          <a:xfrm>
            <a:off x="310099" y="1319498"/>
            <a:ext cx="3347499" cy="400110"/>
          </a:xfrm>
          <a:prstGeom prst="rect">
            <a:avLst/>
          </a:prstGeom>
          <a:noFill/>
        </p:spPr>
        <p:txBody>
          <a:bodyPr wrap="square" tIns="45720" bIns="45720" rtlCol="0">
            <a:spAutoFit/>
          </a:bodyPr>
          <a:lstStyle/>
          <a:p>
            <a:r>
              <a:rPr lang="en-US" sz="2000" dirty="0">
                <a:solidFill>
                  <a:schemeClr val="bg1"/>
                </a:solidFill>
                <a:latin typeface="Raleway" panose="020B0503030101060003" pitchFamily="34" charset="0"/>
                <a:cs typeface="Segoe UI Light" panose="020B0502040204020203" pitchFamily="34" charset="0"/>
              </a:rPr>
              <a:t>Tues, Oct 25 | 20:00-23:30</a:t>
            </a:r>
          </a:p>
        </p:txBody>
      </p:sp>
      <p:sp>
        <p:nvSpPr>
          <p:cNvPr id="2" name="TextBox 1">
            <a:extLst>
              <a:ext uri="{FF2B5EF4-FFF2-40B4-BE49-F238E27FC236}">
                <a16:creationId xmlns:a16="http://schemas.microsoft.com/office/drawing/2014/main" id="{3094C696-0E7E-9F92-853C-E1830781C2AF}"/>
              </a:ext>
            </a:extLst>
          </p:cNvPr>
          <p:cNvSpPr txBox="1"/>
          <p:nvPr/>
        </p:nvSpPr>
        <p:spPr>
          <a:xfrm>
            <a:off x="310099" y="2152157"/>
            <a:ext cx="5009322" cy="369332"/>
          </a:xfrm>
          <a:prstGeom prst="rect">
            <a:avLst/>
          </a:prstGeom>
          <a:noFill/>
        </p:spPr>
        <p:txBody>
          <a:bodyPr wrap="square" rtlCol="0">
            <a:spAutoFit/>
          </a:bodyPr>
          <a:lstStyle/>
          <a:p>
            <a:r>
              <a:rPr lang="en-US" dirty="0">
                <a:latin typeface="Segoe UI" panose="020B0502040204020203" pitchFamily="34" charset="0"/>
                <a:ea typeface="Segoe UI" panose="020B0502040204020203" pitchFamily="34" charset="0"/>
                <a:cs typeface="Segoe UI" panose="020B0502040204020203" pitchFamily="34" charset="0"/>
              </a:rPr>
              <a:t>The museum is ~2km away from Hotel Titania. </a:t>
            </a:r>
          </a:p>
        </p:txBody>
      </p:sp>
      <p:sp>
        <p:nvSpPr>
          <p:cNvPr id="4" name="TextBox 3">
            <a:extLst>
              <a:ext uri="{FF2B5EF4-FFF2-40B4-BE49-F238E27FC236}">
                <a16:creationId xmlns:a16="http://schemas.microsoft.com/office/drawing/2014/main" id="{5D47777B-94A9-0154-28FB-7BF1A7576361}"/>
              </a:ext>
            </a:extLst>
          </p:cNvPr>
          <p:cNvSpPr txBox="1"/>
          <p:nvPr/>
        </p:nvSpPr>
        <p:spPr>
          <a:xfrm>
            <a:off x="310098" y="2871816"/>
            <a:ext cx="6846075" cy="2246769"/>
          </a:xfrm>
          <a:prstGeom prst="rect">
            <a:avLst/>
          </a:prstGeom>
          <a:noFill/>
        </p:spPr>
        <p:txBody>
          <a:bodyPr wrap="square" rtlCol="0">
            <a:spAutoFit/>
          </a:bodyPr>
          <a:lstStyle/>
          <a:p>
            <a:r>
              <a:rPr lang="en-US" sz="2800" b="1" dirty="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rPr>
              <a:t>07:15PM </a:t>
            </a:r>
            <a:r>
              <a:rPr lang="en-US" sz="2800" dirty="0">
                <a:solidFill>
                  <a:schemeClr val="accent2">
                    <a:lumMod val="75000"/>
                  </a:schemeClr>
                </a:solidFill>
                <a:latin typeface="Segoe UI" panose="020B0502040204020203" pitchFamily="34" charset="0"/>
                <a:ea typeface="Segoe UI" panose="020B0502040204020203" pitchFamily="34" charset="0"/>
                <a:cs typeface="Segoe UI" panose="020B0502040204020203" pitchFamily="34" charset="0"/>
              </a:rPr>
              <a:t>Group leaves from hotel </a:t>
            </a:r>
            <a:r>
              <a:rPr lang="en-US" sz="2000" dirty="0">
                <a:solidFill>
                  <a:schemeClr val="accent2">
                    <a:lumMod val="75000"/>
                  </a:schemeClr>
                </a:solidFill>
                <a:latin typeface="Segoe UI" panose="020B0502040204020203" pitchFamily="34" charset="0"/>
                <a:ea typeface="Segoe UI" panose="020B0502040204020203" pitchFamily="34" charset="0"/>
                <a:cs typeface="Segoe UI" panose="020B0502040204020203" pitchFamily="34" charset="0"/>
              </a:rPr>
              <a:t>(optional)</a:t>
            </a:r>
          </a:p>
          <a:p>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07:50PM </a:t>
            </a:r>
            <a:r>
              <a:rPr lang="en-US" sz="2800" dirty="0">
                <a:latin typeface="Segoe UI" panose="020B0502040204020203" pitchFamily="34" charset="0"/>
                <a:ea typeface="Segoe UI" panose="020B0502040204020203" pitchFamily="34" charset="0"/>
                <a:cs typeface="Segoe UI" panose="020B0502040204020203" pitchFamily="34" charset="0"/>
              </a:rPr>
              <a:t>Arrive at Acropolis Museum</a:t>
            </a:r>
          </a:p>
          <a:p>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08:00PM</a:t>
            </a:r>
            <a:r>
              <a:rPr lang="en-US" sz="2800" dirty="0">
                <a:latin typeface="Segoe UI" panose="020B0502040204020203" pitchFamily="34" charset="0"/>
                <a:ea typeface="Segoe UI" panose="020B0502040204020203" pitchFamily="34" charset="0"/>
                <a:cs typeface="Segoe UI" panose="020B0502040204020203" pitchFamily="34" charset="0"/>
              </a:rPr>
              <a:t> Guided tours begin</a:t>
            </a:r>
          </a:p>
          <a:p>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09:00PM</a:t>
            </a:r>
            <a:r>
              <a:rPr lang="en-US" sz="2800" dirty="0">
                <a:latin typeface="Segoe UI" panose="020B0502040204020203" pitchFamily="34" charset="0"/>
                <a:ea typeface="Segoe UI" panose="020B0502040204020203" pitchFamily="34" charset="0"/>
                <a:cs typeface="Segoe UI" panose="020B0502040204020203" pitchFamily="34" charset="0"/>
              </a:rPr>
              <a:t> Eat at Acropolis Café</a:t>
            </a:r>
          </a:p>
          <a:p>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11:30PM </a:t>
            </a:r>
            <a:r>
              <a:rPr lang="en-US" sz="2800" dirty="0">
                <a:latin typeface="Segoe UI" panose="020B0502040204020203" pitchFamily="34" charset="0"/>
                <a:ea typeface="Segoe UI" panose="020B0502040204020203" pitchFamily="34" charset="0"/>
                <a:cs typeface="Segoe UI" panose="020B0502040204020203" pitchFamily="34" charset="0"/>
              </a:rPr>
              <a:t>Close</a:t>
            </a:r>
          </a:p>
        </p:txBody>
      </p:sp>
    </p:spTree>
    <p:extLst>
      <p:ext uri="{BB962C8B-B14F-4D97-AF65-F5344CB8AC3E}">
        <p14:creationId xmlns:p14="http://schemas.microsoft.com/office/powerpoint/2010/main" val="2204599343"/>
      </p:ext>
    </p:extLst>
  </p:cSld>
  <p:clrMapOvr>
    <a:masterClrMapping/>
  </p:clrMapOvr>
  <mc:AlternateContent xmlns:mc="http://schemas.openxmlformats.org/markup-compatibility/2006" xmlns:p14="http://schemas.microsoft.com/office/powerpoint/2010/main">
    <mc:Choice Requires="p14">
      <p:transition p14:dur="0" advTm="7198"/>
    </mc:Choice>
    <mc:Fallback xmlns="">
      <p:transition advTm="719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E42C0-44DA-A680-C408-4904E7665128}"/>
              </a:ext>
            </a:extLst>
          </p:cNvPr>
          <p:cNvSpPr>
            <a:spLocks noGrp="1"/>
          </p:cNvSpPr>
          <p:nvPr>
            <p:ph type="title"/>
          </p:nvPr>
        </p:nvSpPr>
        <p:spPr/>
        <p:txBody>
          <a:bodyPr/>
          <a:lstStyle/>
          <a:p>
            <a:r>
              <a:rPr lang="en-US" dirty="0"/>
              <a:t>Technical Program</a:t>
            </a:r>
          </a:p>
        </p:txBody>
      </p:sp>
      <p:sp>
        <p:nvSpPr>
          <p:cNvPr id="6" name="Content Placeholder 5">
            <a:extLst>
              <a:ext uri="{FF2B5EF4-FFF2-40B4-BE49-F238E27FC236}">
                <a16:creationId xmlns:a16="http://schemas.microsoft.com/office/drawing/2014/main" id="{3CE656BE-3E97-D586-C890-BB890EDBABCE}"/>
              </a:ext>
            </a:extLst>
          </p:cNvPr>
          <p:cNvSpPr>
            <a:spLocks noGrp="1"/>
          </p:cNvSpPr>
          <p:nvPr>
            <p:ph sz="quarter" idx="13"/>
          </p:nvPr>
        </p:nvSpPr>
        <p:spPr/>
        <p:txBody>
          <a:bodyPr/>
          <a:lstStyle/>
          <a:p>
            <a:r>
              <a:rPr lang="en-US" dirty="0"/>
              <a:t>ASSETS’22</a:t>
            </a:r>
          </a:p>
        </p:txBody>
      </p:sp>
      <p:grpSp>
        <p:nvGrpSpPr>
          <p:cNvPr id="17" name="Group 16">
            <a:extLst>
              <a:ext uri="{FF2B5EF4-FFF2-40B4-BE49-F238E27FC236}">
                <a16:creationId xmlns:a16="http://schemas.microsoft.com/office/drawing/2014/main" id="{E484FA34-083E-DE5C-DD18-B3714042F84F}"/>
              </a:ext>
            </a:extLst>
          </p:cNvPr>
          <p:cNvGrpSpPr/>
          <p:nvPr/>
        </p:nvGrpSpPr>
        <p:grpSpPr>
          <a:xfrm>
            <a:off x="102492" y="1937667"/>
            <a:ext cx="11877473" cy="3870252"/>
            <a:chOff x="81184" y="1851944"/>
            <a:chExt cx="12374460" cy="4032195"/>
          </a:xfrm>
        </p:grpSpPr>
        <p:sp>
          <p:nvSpPr>
            <p:cNvPr id="8" name="TextBox 7">
              <a:extLst>
                <a:ext uri="{FF2B5EF4-FFF2-40B4-BE49-F238E27FC236}">
                  <a16:creationId xmlns:a16="http://schemas.microsoft.com/office/drawing/2014/main" id="{D425ACC3-F6B9-6E55-2E52-A944DD626462}"/>
                </a:ext>
              </a:extLst>
            </p:cNvPr>
            <p:cNvSpPr txBox="1"/>
            <p:nvPr/>
          </p:nvSpPr>
          <p:spPr>
            <a:xfrm>
              <a:off x="81184" y="5022365"/>
              <a:ext cx="2468880" cy="861774"/>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Jon E. Froehlich</a:t>
              </a:r>
            </a:p>
            <a:p>
              <a:pPr algn="ctr"/>
              <a:r>
                <a:rPr lang="en-US" sz="1600" dirty="0">
                  <a:latin typeface="Segoe UI" panose="020B0502040204020203" pitchFamily="34" charset="0"/>
                  <a:ea typeface="Segoe UI" panose="020B0502040204020203" pitchFamily="34" charset="0"/>
                  <a:cs typeface="Segoe UI" panose="020B0502040204020203" pitchFamily="34" charset="0"/>
                </a:rPr>
                <a:t>University of </a:t>
              </a:r>
              <a:br>
                <a:rPr lang="en-US" sz="1600" dirty="0">
                  <a:latin typeface="Segoe UI" panose="020B0502040204020203" pitchFamily="34" charset="0"/>
                  <a:ea typeface="Segoe UI" panose="020B0502040204020203" pitchFamily="34" charset="0"/>
                  <a:cs typeface="Segoe UI" panose="020B0502040204020203" pitchFamily="34" charset="0"/>
                </a:rPr>
              </a:br>
              <a:r>
                <a:rPr lang="en-US" sz="1600" dirty="0">
                  <a:latin typeface="Segoe UI" panose="020B0502040204020203" pitchFamily="34" charset="0"/>
                  <a:ea typeface="Segoe UI" panose="020B0502040204020203" pitchFamily="34" charset="0"/>
                  <a:cs typeface="Segoe UI" panose="020B0502040204020203" pitchFamily="34" charset="0"/>
                </a:rPr>
                <a:t>Washington</a:t>
              </a:r>
            </a:p>
          </p:txBody>
        </p:sp>
        <p:sp>
          <p:nvSpPr>
            <p:cNvPr id="9" name="TextBox 8">
              <a:extLst>
                <a:ext uri="{FF2B5EF4-FFF2-40B4-BE49-F238E27FC236}">
                  <a16:creationId xmlns:a16="http://schemas.microsoft.com/office/drawing/2014/main" id="{B443AD50-60D3-A2BD-34E7-806842A9EC07}"/>
                </a:ext>
              </a:extLst>
            </p:cNvPr>
            <p:cNvSpPr txBox="1"/>
            <p:nvPr/>
          </p:nvSpPr>
          <p:spPr>
            <a:xfrm>
              <a:off x="2641138" y="5022365"/>
              <a:ext cx="2470616" cy="861774"/>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Kristen Shinohara</a:t>
              </a:r>
            </a:p>
            <a:p>
              <a:pPr algn="ctr"/>
              <a:r>
                <a:rPr lang="en-US" sz="1600" dirty="0">
                  <a:latin typeface="Segoe UI" panose="020B0502040204020203" pitchFamily="34" charset="0"/>
                  <a:ea typeface="Segoe UI" panose="020B0502040204020203" pitchFamily="34" charset="0"/>
                  <a:cs typeface="Segoe UI" panose="020B0502040204020203" pitchFamily="34" charset="0"/>
                </a:rPr>
                <a:t>Rochester Institute </a:t>
              </a:r>
              <a:br>
                <a:rPr lang="en-US" sz="1600" dirty="0">
                  <a:latin typeface="Segoe UI" panose="020B0502040204020203" pitchFamily="34" charset="0"/>
                  <a:ea typeface="Segoe UI" panose="020B0502040204020203" pitchFamily="34" charset="0"/>
                  <a:cs typeface="Segoe UI" panose="020B0502040204020203" pitchFamily="34" charset="0"/>
                </a:rPr>
              </a:br>
              <a:r>
                <a:rPr lang="en-US" sz="1600" dirty="0">
                  <a:latin typeface="Segoe UI" panose="020B0502040204020203" pitchFamily="34" charset="0"/>
                  <a:ea typeface="Segoe UI" panose="020B0502040204020203" pitchFamily="34" charset="0"/>
                  <a:cs typeface="Segoe UI" panose="020B0502040204020203" pitchFamily="34" charset="0"/>
                </a:rPr>
                <a:t>of Technology</a:t>
              </a:r>
            </a:p>
          </p:txBody>
        </p:sp>
        <p:sp>
          <p:nvSpPr>
            <p:cNvPr id="10" name="TextBox 9">
              <a:extLst>
                <a:ext uri="{FF2B5EF4-FFF2-40B4-BE49-F238E27FC236}">
                  <a16:creationId xmlns:a16="http://schemas.microsoft.com/office/drawing/2014/main" id="{7E456907-EA8C-C072-0734-CDE5ECB34890}"/>
                </a:ext>
              </a:extLst>
            </p:cNvPr>
            <p:cNvSpPr txBox="1"/>
            <p:nvPr/>
          </p:nvSpPr>
          <p:spPr>
            <a:xfrm>
              <a:off x="4886576" y="4986771"/>
              <a:ext cx="2470617" cy="861774"/>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Stephanie </a:t>
              </a:r>
              <a:r>
                <a:rPr lang="en-US" b="1" dirty="0" err="1">
                  <a:latin typeface="Segoe UI" panose="020B0502040204020203" pitchFamily="34" charset="0"/>
                  <a:ea typeface="Segoe UI" panose="020B0502040204020203" pitchFamily="34" charset="0"/>
                  <a:cs typeface="Segoe UI" panose="020B0502040204020203" pitchFamily="34" charset="0"/>
                </a:rPr>
                <a:t>Ludi</a:t>
              </a:r>
              <a:endParaRPr lang="en-US" b="1" dirty="0">
                <a:latin typeface="Segoe UI" panose="020B0502040204020203" pitchFamily="34" charset="0"/>
                <a:ea typeface="Segoe UI" panose="020B0502040204020203" pitchFamily="34" charset="0"/>
                <a:cs typeface="Segoe UI" panose="020B0502040204020203" pitchFamily="34" charset="0"/>
              </a:endParaRPr>
            </a:p>
            <a:p>
              <a:pPr algn="ctr"/>
              <a:r>
                <a:rPr lang="en-US" sz="1600" dirty="0">
                  <a:latin typeface="Segoe UI" panose="020B0502040204020203" pitchFamily="34" charset="0"/>
                  <a:ea typeface="Segoe UI" panose="020B0502040204020203" pitchFamily="34" charset="0"/>
                  <a:cs typeface="Segoe UI" panose="020B0502040204020203" pitchFamily="34" charset="0"/>
                </a:rPr>
                <a:t>University of </a:t>
              </a:r>
              <a:br>
                <a:rPr lang="en-US" sz="1600" dirty="0">
                  <a:latin typeface="Segoe UI" panose="020B0502040204020203" pitchFamily="34" charset="0"/>
                  <a:ea typeface="Segoe UI" panose="020B0502040204020203" pitchFamily="34" charset="0"/>
                  <a:cs typeface="Segoe UI" panose="020B0502040204020203" pitchFamily="34" charset="0"/>
                </a:rPr>
              </a:br>
              <a:r>
                <a:rPr lang="en-US" sz="1600" dirty="0">
                  <a:latin typeface="Segoe UI" panose="020B0502040204020203" pitchFamily="34" charset="0"/>
                  <a:ea typeface="Segoe UI" panose="020B0502040204020203" pitchFamily="34" charset="0"/>
                  <a:cs typeface="Segoe UI" panose="020B0502040204020203" pitchFamily="34" charset="0"/>
                </a:rPr>
                <a:t>North Texas</a:t>
              </a:r>
            </a:p>
          </p:txBody>
        </p:sp>
        <p:sp>
          <p:nvSpPr>
            <p:cNvPr id="11" name="TextBox 10">
              <a:extLst>
                <a:ext uri="{FF2B5EF4-FFF2-40B4-BE49-F238E27FC236}">
                  <a16:creationId xmlns:a16="http://schemas.microsoft.com/office/drawing/2014/main" id="{26395C7C-BF85-3376-8235-7DF492AB5112}"/>
                </a:ext>
              </a:extLst>
            </p:cNvPr>
            <p:cNvSpPr txBox="1"/>
            <p:nvPr/>
          </p:nvSpPr>
          <p:spPr>
            <a:xfrm>
              <a:off x="9986764" y="5022365"/>
              <a:ext cx="2468880"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Christian Vogler</a:t>
              </a:r>
            </a:p>
            <a:p>
              <a:pPr algn="ctr"/>
              <a:r>
                <a:rPr lang="en-US" sz="1600" dirty="0">
                  <a:latin typeface="Segoe UI" panose="020B0502040204020203" pitchFamily="34" charset="0"/>
                  <a:ea typeface="Segoe UI" panose="020B0502040204020203" pitchFamily="34" charset="0"/>
                  <a:cs typeface="Segoe UI" panose="020B0502040204020203" pitchFamily="34" charset="0"/>
                </a:rPr>
                <a:t>Gallaudet University</a:t>
              </a:r>
            </a:p>
          </p:txBody>
        </p:sp>
        <p:sp>
          <p:nvSpPr>
            <p:cNvPr id="12" name="TextBox 11">
              <a:extLst>
                <a:ext uri="{FF2B5EF4-FFF2-40B4-BE49-F238E27FC236}">
                  <a16:creationId xmlns:a16="http://schemas.microsoft.com/office/drawing/2014/main" id="{E2C5685F-D587-2A2D-84D7-F6DBBE27DC8B}"/>
                </a:ext>
              </a:extLst>
            </p:cNvPr>
            <p:cNvSpPr txBox="1"/>
            <p:nvPr/>
          </p:nvSpPr>
          <p:spPr>
            <a:xfrm>
              <a:off x="7449288" y="5022365"/>
              <a:ext cx="2468880"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Martez Mott</a:t>
              </a:r>
            </a:p>
            <a:p>
              <a:pPr algn="ctr"/>
              <a:r>
                <a:rPr lang="en-US" sz="1600" dirty="0">
                  <a:latin typeface="Segoe UI" panose="020B0502040204020203" pitchFamily="34" charset="0"/>
                  <a:ea typeface="Segoe UI" panose="020B0502040204020203" pitchFamily="34" charset="0"/>
                  <a:cs typeface="Segoe UI" panose="020B0502040204020203" pitchFamily="34" charset="0"/>
                </a:rPr>
                <a:t>Microsoft Research</a:t>
              </a:r>
            </a:p>
          </p:txBody>
        </p:sp>
        <p:pic>
          <p:nvPicPr>
            <p:cNvPr id="11268" name="Picture 4" descr="Portrait of Kristen Shinohara, a Japanese American woman wearing a black blouse.">
              <a:extLst>
                <a:ext uri="{FF2B5EF4-FFF2-40B4-BE49-F238E27FC236}">
                  <a16:creationId xmlns:a16="http://schemas.microsoft.com/office/drawing/2014/main" id="{F03F0AE6-E5DE-0284-590C-94102F548F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26560" y="2742651"/>
              <a:ext cx="2099772" cy="2099772"/>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3FFF7E0-F25E-4930-CA92-5D45876DABF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071998" y="2742651"/>
              <a:ext cx="2099772" cy="2099772"/>
            </a:xfrm>
            <a:prstGeom prst="ellipse">
              <a:avLst/>
            </a:prstGeom>
            <a:ln>
              <a:solidFill>
                <a:schemeClr val="bg1">
                  <a:lumMod val="85000"/>
                </a:schemeClr>
              </a:solidFill>
            </a:ln>
          </p:spPr>
        </p:pic>
        <p:pic>
          <p:nvPicPr>
            <p:cNvPr id="11270" name="Picture 6" descr="Martez Mott, a Black man with a beard and short black hair, wearing a blue shirt">
              <a:extLst>
                <a:ext uri="{FF2B5EF4-FFF2-40B4-BE49-F238E27FC236}">
                  <a16:creationId xmlns:a16="http://schemas.microsoft.com/office/drawing/2014/main" id="{54A789D7-4AB1-F933-7EAB-EF9006BAB3B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633842" y="2742651"/>
              <a:ext cx="2099772" cy="2099772"/>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099862B4-4E04-1970-D0CF-10E00D8007B0}"/>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10171318" y="2742651"/>
              <a:ext cx="2099772" cy="2099772"/>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 name="Picture 1" descr="A headshot of Jon E. Froehlich">
              <a:extLst>
                <a:ext uri="{FF2B5EF4-FFF2-40B4-BE49-F238E27FC236}">
                  <a16:creationId xmlns:a16="http://schemas.microsoft.com/office/drawing/2014/main" id="{EB84E102-1CD9-03B1-5C53-6A98A3CA6C1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65738" y="2742651"/>
              <a:ext cx="2099772" cy="2099772"/>
            </a:xfrm>
            <a:prstGeom prst="ellipse">
              <a:avLst/>
            </a:prstGeom>
            <a:ln>
              <a:solidFill>
                <a:schemeClr val="bg1">
                  <a:lumMod val="85000"/>
                </a:schemeClr>
              </a:solidFill>
            </a:ln>
          </p:spPr>
        </p:pic>
        <p:sp>
          <p:nvSpPr>
            <p:cNvPr id="5" name="TextBox 4">
              <a:extLst>
                <a:ext uri="{FF2B5EF4-FFF2-40B4-BE49-F238E27FC236}">
                  <a16:creationId xmlns:a16="http://schemas.microsoft.com/office/drawing/2014/main" id="{80E6E536-7A83-1491-65B9-8A833CEE7D4D}"/>
                </a:ext>
              </a:extLst>
            </p:cNvPr>
            <p:cNvSpPr txBox="1"/>
            <p:nvPr/>
          </p:nvSpPr>
          <p:spPr>
            <a:xfrm>
              <a:off x="2826561" y="1851944"/>
              <a:ext cx="4355818" cy="73750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Technical Program </a:t>
              </a:r>
              <a:b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b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Chairs</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CD97842C-F318-39E8-7F9C-72B53CEC8226}"/>
                </a:ext>
              </a:extLst>
            </p:cNvPr>
            <p:cNvSpPr txBox="1"/>
            <p:nvPr/>
          </p:nvSpPr>
          <p:spPr>
            <a:xfrm>
              <a:off x="235384" y="1851944"/>
              <a:ext cx="2160480" cy="73750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General </a:t>
              </a:r>
              <a:b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b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Chair</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165BAEF9-7952-090D-65A6-5FF90D3C0FF4}"/>
                </a:ext>
              </a:extLst>
            </p:cNvPr>
            <p:cNvSpPr txBox="1"/>
            <p:nvPr/>
          </p:nvSpPr>
          <p:spPr>
            <a:xfrm>
              <a:off x="7566352" y="1851944"/>
              <a:ext cx="2234753" cy="70788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Treasurer / </a:t>
              </a:r>
              <a:b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b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Registration Chair</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2116C5CE-4E6B-92B5-6EF0-AE8F8A5E47A2}"/>
                </a:ext>
              </a:extLst>
            </p:cNvPr>
            <p:cNvSpPr txBox="1"/>
            <p:nvPr/>
          </p:nvSpPr>
          <p:spPr>
            <a:xfrm>
              <a:off x="10103834" y="1851944"/>
              <a:ext cx="2234753" cy="707886"/>
            </a:xfrm>
            <a:prstGeom prst="rect">
              <a:avLst/>
            </a:prstGeom>
            <a:noFill/>
          </p:spPr>
          <p:txBody>
            <a:bodyPr wrap="square" lIns="0" tIns="45720" rIns="0" bIns="45720" rtlCol="0">
              <a:spAutoFit/>
            </a:bodyPr>
            <a:lstStyle/>
            <a:p>
              <a:pPr algn="ctr"/>
              <a:r>
                <a:rPr lang="en-US" sz="2000" b="1" dirty="0">
                  <a:solidFill>
                    <a:schemeClr val="tx1">
                      <a:lumMod val="65000"/>
                      <a:lumOff val="35000"/>
                    </a:schemeClr>
                  </a:solidFill>
                  <a:latin typeface="Segoe Condensed" panose="020B0606040200020203" pitchFamily="34" charset="0"/>
                  <a:cs typeface="Segoe UI Semibold" panose="020B0702040204020203" pitchFamily="34" charset="0"/>
                </a:rPr>
                <a:t>Hybrid Experience Chair</a:t>
              </a:r>
              <a:endParaRPr lang="en-US" sz="2000" b="1" dirty="0">
                <a:solidFill>
                  <a:schemeClr val="tx1">
                    <a:lumMod val="65000"/>
                    <a:lumOff val="35000"/>
                  </a:schemeClr>
                </a:solidFill>
                <a:latin typeface="Segoe Condensed" panose="020B0606040200020203" pitchFamily="34" charset="0"/>
                <a:cs typeface="Segoe UI Light" panose="020B0502040204020203" pitchFamily="34" charset="0"/>
              </a:endParaRPr>
            </a:p>
          </p:txBody>
        </p:sp>
      </p:grpSp>
      <p:sp>
        <p:nvSpPr>
          <p:cNvPr id="3" name="Rectangle 2">
            <a:extLst>
              <a:ext uri="{FF2B5EF4-FFF2-40B4-BE49-F238E27FC236}">
                <a16:creationId xmlns:a16="http://schemas.microsoft.com/office/drawing/2014/main" id="{F6FC05B5-1547-AACB-8354-CBBB23869C82}"/>
              </a:ext>
            </a:extLst>
          </p:cNvPr>
          <p:cNvSpPr/>
          <p:nvPr/>
        </p:nvSpPr>
        <p:spPr>
          <a:xfrm>
            <a:off x="102492" y="1937667"/>
            <a:ext cx="2457140" cy="405673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CE9D61-E15B-DB44-2BCF-BD9C289AA816}"/>
              </a:ext>
            </a:extLst>
          </p:cNvPr>
          <p:cNvSpPr/>
          <p:nvPr/>
        </p:nvSpPr>
        <p:spPr>
          <a:xfrm>
            <a:off x="7198873" y="1877244"/>
            <a:ext cx="4781091" cy="405673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442840"/>
      </p:ext>
    </p:extLst>
  </p:cSld>
  <p:clrMapOvr>
    <a:masterClrMapping/>
  </p:clrMapOvr>
  <mc:AlternateContent xmlns:mc="http://schemas.openxmlformats.org/markup-compatibility/2006" xmlns:p14="http://schemas.microsoft.com/office/powerpoint/2010/main">
    <mc:Choice Requires="p14">
      <p:transition spd="slow" p14:dur="2000" advTm="6443"/>
    </mc:Choice>
    <mc:Fallback xmlns="">
      <p:transition spd="slow" advTm="6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 Ludi ASSETS 2022 welcome" descr="A video hello from Stephanie Ludi">
            <a:hlinkClick r:id="" action="ppaction://media"/>
            <a:extLst>
              <a:ext uri="{FF2B5EF4-FFF2-40B4-BE49-F238E27FC236}">
                <a16:creationId xmlns:a16="http://schemas.microsoft.com/office/drawing/2014/main" id="{81CB4C64-7059-E7E8-4AB5-69961190191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7938" y="4763"/>
            <a:ext cx="12192000" cy="6858000"/>
          </a:xfrm>
          <a:prstGeom prst="rect">
            <a:avLst/>
          </a:prstGeom>
        </p:spPr>
      </p:pic>
      <p:sp>
        <p:nvSpPr>
          <p:cNvPr id="2" name="Title 1">
            <a:extLst>
              <a:ext uri="{FF2B5EF4-FFF2-40B4-BE49-F238E27FC236}">
                <a16:creationId xmlns:a16="http://schemas.microsoft.com/office/drawing/2014/main" id="{926996B0-9760-21FF-3E63-206867A8FAB3}"/>
              </a:ext>
            </a:extLst>
          </p:cNvPr>
          <p:cNvSpPr>
            <a:spLocks noGrp="1"/>
          </p:cNvSpPr>
          <p:nvPr>
            <p:ph type="title"/>
          </p:nvPr>
        </p:nvSpPr>
        <p:spPr>
          <a:xfrm>
            <a:off x="7938" y="-701438"/>
            <a:ext cx="11493164" cy="701438"/>
          </a:xfrm>
        </p:spPr>
        <p:txBody>
          <a:bodyPr/>
          <a:lstStyle/>
          <a:p>
            <a:r>
              <a:rPr lang="en-US" dirty="0">
                <a:solidFill>
                  <a:srgbClr val="ECECEC"/>
                </a:solidFill>
              </a:rPr>
              <a:t>TPC Chair:</a:t>
            </a:r>
            <a:r>
              <a:rPr lang="en-US" baseline="0" dirty="0">
                <a:solidFill>
                  <a:srgbClr val="ECECEC"/>
                </a:solidFill>
              </a:rPr>
              <a:t> Stephanie </a:t>
            </a:r>
            <a:r>
              <a:rPr lang="en-US" baseline="0" dirty="0" err="1">
                <a:solidFill>
                  <a:srgbClr val="ECECEC"/>
                </a:solidFill>
              </a:rPr>
              <a:t>Ludi</a:t>
            </a:r>
            <a:endParaRPr lang="en-US" dirty="0">
              <a:solidFill>
                <a:srgbClr val="ECECEC"/>
              </a:solidFill>
            </a:endParaRPr>
          </a:p>
        </p:txBody>
      </p:sp>
    </p:spTree>
    <p:custDataLst>
      <p:tags r:id="rId1"/>
    </p:custDataLst>
    <p:extLst>
      <p:ext uri="{BB962C8B-B14F-4D97-AF65-F5344CB8AC3E}">
        <p14:creationId xmlns:p14="http://schemas.microsoft.com/office/powerpoint/2010/main" val="2653610743"/>
      </p:ext>
    </p:extLst>
  </p:cSld>
  <p:clrMapOvr>
    <a:masterClrMapping/>
  </p:clrMapOvr>
  <mc:AlternateContent xmlns:mc="http://schemas.openxmlformats.org/markup-compatibility/2006" xmlns:p14="http://schemas.microsoft.com/office/powerpoint/2010/main">
    <mc:Choice Requires="p14">
      <p:transition spd="slow" p14:dur="2000" advTm="4319"/>
    </mc:Choice>
    <mc:Fallback xmlns="">
      <p:transition spd="slow" advTm="43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1527" objId="5"/>
        <p14:stopEvt time="4319" objId="5"/>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D6EE3-129A-46E4-6856-1D3AA04B3C7C}"/>
              </a:ext>
            </a:extLst>
          </p:cNvPr>
          <p:cNvSpPr>
            <a:spLocks noGrp="1"/>
          </p:cNvSpPr>
          <p:nvPr>
            <p:ph type="title"/>
          </p:nvPr>
        </p:nvSpPr>
        <p:spPr/>
        <p:txBody>
          <a:bodyPr/>
          <a:lstStyle/>
          <a:p>
            <a:r>
              <a:rPr lang="en-US" dirty="0"/>
              <a:t>Full Papers</a:t>
            </a:r>
          </a:p>
        </p:txBody>
      </p:sp>
      <p:sp>
        <p:nvSpPr>
          <p:cNvPr id="3" name="Content Placeholder 2">
            <a:extLst>
              <a:ext uri="{FF2B5EF4-FFF2-40B4-BE49-F238E27FC236}">
                <a16:creationId xmlns:a16="http://schemas.microsoft.com/office/drawing/2014/main" id="{47C4AEFF-84E2-D356-6431-51654BC3AA70}"/>
              </a:ext>
            </a:extLst>
          </p:cNvPr>
          <p:cNvSpPr>
            <a:spLocks noGrp="1"/>
          </p:cNvSpPr>
          <p:nvPr>
            <p:ph idx="1"/>
          </p:nvPr>
        </p:nvSpPr>
        <p:spPr>
          <a:xfrm>
            <a:off x="6577098" y="1923828"/>
            <a:ext cx="5260405" cy="4705571"/>
          </a:xfrm>
        </p:spPr>
        <p:txBody>
          <a:bodyPr>
            <a:normAutofit/>
          </a:bodyPr>
          <a:lstStyle/>
          <a:p>
            <a:r>
              <a:rPr lang="en-US" sz="3600" b="1" dirty="0"/>
              <a:t>132</a:t>
            </a:r>
            <a:r>
              <a:rPr lang="en-US" sz="3600" dirty="0"/>
              <a:t> submissions</a:t>
            </a:r>
          </a:p>
          <a:p>
            <a:r>
              <a:rPr lang="en-US" sz="3600" b="1" dirty="0"/>
              <a:t>35</a:t>
            </a:r>
            <a:r>
              <a:rPr lang="en-US" sz="3600" dirty="0"/>
              <a:t> Acceptances</a:t>
            </a:r>
          </a:p>
          <a:p>
            <a:r>
              <a:rPr lang="en-US" sz="3600" b="1" dirty="0"/>
              <a:t>26.5% </a:t>
            </a:r>
            <a:r>
              <a:rPr lang="en-US" sz="3600" dirty="0"/>
              <a:t>acceptance rate</a:t>
            </a:r>
          </a:p>
          <a:p>
            <a:endParaRPr lang="en-US" sz="3600" dirty="0"/>
          </a:p>
          <a:p>
            <a:endParaRPr lang="en-US" sz="3600" dirty="0"/>
          </a:p>
        </p:txBody>
      </p:sp>
      <p:sp>
        <p:nvSpPr>
          <p:cNvPr id="4" name="Content Placeholder 3">
            <a:extLst>
              <a:ext uri="{FF2B5EF4-FFF2-40B4-BE49-F238E27FC236}">
                <a16:creationId xmlns:a16="http://schemas.microsoft.com/office/drawing/2014/main" id="{BA07A8EB-4960-64FC-05C7-766F34B5EAAD}"/>
              </a:ext>
            </a:extLst>
          </p:cNvPr>
          <p:cNvSpPr>
            <a:spLocks noGrp="1"/>
          </p:cNvSpPr>
          <p:nvPr>
            <p:ph sz="quarter" idx="13"/>
          </p:nvPr>
        </p:nvSpPr>
        <p:spPr/>
        <p:txBody>
          <a:bodyPr/>
          <a:lstStyle/>
          <a:p>
            <a:r>
              <a:rPr lang="en-US" dirty="0"/>
              <a:t>ASSETS’22</a:t>
            </a:r>
          </a:p>
        </p:txBody>
      </p:sp>
      <p:pic>
        <p:nvPicPr>
          <p:cNvPr id="5" name="Picture 4" descr="Screenshot of an ASSETS'22 paper">
            <a:extLst>
              <a:ext uri="{FF2B5EF4-FFF2-40B4-BE49-F238E27FC236}">
                <a16:creationId xmlns:a16="http://schemas.microsoft.com/office/drawing/2014/main" id="{993ACFFF-286C-2F01-4125-BE4B70708AA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0818464">
            <a:off x="507943" y="1886727"/>
            <a:ext cx="3432523" cy="4168403"/>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7" name="Picture 6" descr="Screenshot of an ASSETS'22 paper">
            <a:extLst>
              <a:ext uri="{FF2B5EF4-FFF2-40B4-BE49-F238E27FC236}">
                <a16:creationId xmlns:a16="http://schemas.microsoft.com/office/drawing/2014/main" id="{37D3946A-7654-524B-5BA2-803CF7BECF1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21300357">
            <a:off x="1156760" y="1730615"/>
            <a:ext cx="3422745" cy="4318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6" name="Picture 5" descr="Screenshot of an ASSETS'22 paper">
            <a:extLst>
              <a:ext uri="{FF2B5EF4-FFF2-40B4-BE49-F238E27FC236}">
                <a16:creationId xmlns:a16="http://schemas.microsoft.com/office/drawing/2014/main" id="{38C4AD43-10F4-B2A5-F676-EB6DBDAFE93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293393" y="1923829"/>
            <a:ext cx="3829222" cy="4563960"/>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98106588"/>
      </p:ext>
    </p:extLst>
  </p:cSld>
  <p:clrMapOvr>
    <a:masterClrMapping/>
  </p:clrMapOvr>
  <mc:AlternateContent xmlns:mc="http://schemas.openxmlformats.org/markup-compatibility/2006" xmlns:p14="http://schemas.microsoft.com/office/powerpoint/2010/main">
    <mc:Choice Requires="p14">
      <p:transition spd="slow" p14:dur="2000" advTm="2549"/>
    </mc:Choice>
    <mc:Fallback xmlns="">
      <p:transition spd="slow" advTm="254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An image of ASSETS'19 in Pittsburgh, PA with the opening slide on the screen, Jeff Bigham (General Chair) on the stage, and a look at the beautiful conference room with large windows and red drapery">
            <a:extLst>
              <a:ext uri="{FF2B5EF4-FFF2-40B4-BE49-F238E27FC236}">
                <a16:creationId xmlns:a16="http://schemas.microsoft.com/office/drawing/2014/main" id="{266C5DD4-E057-42AF-9AE4-C0B0A10136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 y="-440098"/>
            <a:ext cx="12188952" cy="91417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BB13BB2-E965-42BA-96FF-6A53B8D48CAA}"/>
              </a:ext>
            </a:extLst>
          </p:cNvPr>
          <p:cNvSpPr/>
          <p:nvPr/>
        </p:nvSpPr>
        <p:spPr>
          <a:xfrm>
            <a:off x="-119271" y="702283"/>
            <a:ext cx="3347499"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4">
            <a:extLst>
              <a:ext uri="{FF2B5EF4-FFF2-40B4-BE49-F238E27FC236}">
                <a16:creationId xmlns:a16="http://schemas.microsoft.com/office/drawing/2014/main" id="{21D95BFF-27AF-4FEC-8FF6-83713DE73503}"/>
              </a:ext>
            </a:extLst>
          </p:cNvPr>
          <p:cNvSpPr>
            <a:spLocks noGrp="1"/>
          </p:cNvSpPr>
          <p:nvPr>
            <p:ph type="title"/>
          </p:nvPr>
        </p:nvSpPr>
        <p:spPr>
          <a:xfrm>
            <a:off x="432030" y="851547"/>
            <a:ext cx="2892757" cy="558497"/>
          </a:xfrm>
        </p:spPr>
        <p:txBody>
          <a:bodyPr/>
          <a:lstStyle/>
          <a:p>
            <a:r>
              <a:rPr lang="en-US" sz="4000" dirty="0">
                <a:solidFill>
                  <a:schemeClr val="bg1"/>
                </a:solidFill>
              </a:rPr>
              <a:t>Back to 2019</a:t>
            </a:r>
          </a:p>
        </p:txBody>
      </p:sp>
      <p:sp>
        <p:nvSpPr>
          <p:cNvPr id="14" name="TextBox 13">
            <a:extLst>
              <a:ext uri="{FF2B5EF4-FFF2-40B4-BE49-F238E27FC236}">
                <a16:creationId xmlns:a16="http://schemas.microsoft.com/office/drawing/2014/main" id="{8FE2E4CB-401D-48E2-A013-8A612FAA5A72}"/>
              </a:ext>
            </a:extLst>
          </p:cNvPr>
          <p:cNvSpPr txBox="1"/>
          <p:nvPr/>
        </p:nvSpPr>
        <p:spPr>
          <a:xfrm>
            <a:off x="310099" y="1319498"/>
            <a:ext cx="3347499" cy="400110"/>
          </a:xfrm>
          <a:prstGeom prst="rect">
            <a:avLst/>
          </a:prstGeom>
          <a:noFill/>
        </p:spPr>
        <p:txBody>
          <a:bodyPr wrap="square" tIns="45720" bIns="45720" rtlCol="0">
            <a:spAutoFit/>
          </a:bodyPr>
          <a:lstStyle/>
          <a:p>
            <a:r>
              <a:rPr lang="en-US" sz="2000" b="0" i="0" dirty="0">
                <a:solidFill>
                  <a:schemeClr val="bg1"/>
                </a:solidFill>
                <a:effectLst/>
                <a:latin typeface="Raleway" panose="020B0503030101060003" pitchFamily="34" charset="0"/>
              </a:rPr>
              <a:t>Pittsburgh, PA</a:t>
            </a:r>
            <a:endParaRPr lang="en-US" sz="2000" dirty="0">
              <a:solidFill>
                <a:schemeClr val="bg1"/>
              </a:solidFill>
              <a:latin typeface="Raleway" panose="020B0503030101060003" pitchFamily="34" charset="0"/>
              <a:cs typeface="Segoe UI Light" panose="020B0502040204020203" pitchFamily="34" charset="0"/>
            </a:endParaRPr>
          </a:p>
        </p:txBody>
      </p:sp>
    </p:spTree>
    <p:extLst>
      <p:ext uri="{BB962C8B-B14F-4D97-AF65-F5344CB8AC3E}">
        <p14:creationId xmlns:p14="http://schemas.microsoft.com/office/powerpoint/2010/main" val="1199234389"/>
      </p:ext>
    </p:extLst>
  </p:cSld>
  <p:clrMapOvr>
    <a:masterClrMapping/>
  </p:clrMapOvr>
  <mc:AlternateContent xmlns:mc="http://schemas.openxmlformats.org/markup-compatibility/2006" xmlns:p14="http://schemas.microsoft.com/office/powerpoint/2010/main">
    <mc:Choice Requires="p14">
      <p:transition spd="slow" p14:dur="2000" advTm="10037"/>
    </mc:Choice>
    <mc:Fallback xmlns="">
      <p:transition spd="slow" advTm="1003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D6EE3-129A-46E4-6856-1D3AA04B3C7C}"/>
              </a:ext>
            </a:extLst>
          </p:cNvPr>
          <p:cNvSpPr>
            <a:spLocks noGrp="1"/>
          </p:cNvSpPr>
          <p:nvPr>
            <p:ph type="title"/>
          </p:nvPr>
        </p:nvSpPr>
        <p:spPr/>
        <p:txBody>
          <a:bodyPr/>
          <a:lstStyle/>
          <a:p>
            <a:r>
              <a:rPr lang="en-US" dirty="0"/>
              <a:t>Diverse content</a:t>
            </a:r>
          </a:p>
        </p:txBody>
      </p:sp>
      <p:sp>
        <p:nvSpPr>
          <p:cNvPr id="4" name="Content Placeholder 3">
            <a:extLst>
              <a:ext uri="{FF2B5EF4-FFF2-40B4-BE49-F238E27FC236}">
                <a16:creationId xmlns:a16="http://schemas.microsoft.com/office/drawing/2014/main" id="{BA07A8EB-4960-64FC-05C7-766F34B5EAAD}"/>
              </a:ext>
            </a:extLst>
          </p:cNvPr>
          <p:cNvSpPr>
            <a:spLocks noGrp="1"/>
          </p:cNvSpPr>
          <p:nvPr>
            <p:ph sz="quarter" idx="13"/>
          </p:nvPr>
        </p:nvSpPr>
        <p:spPr/>
        <p:txBody>
          <a:bodyPr/>
          <a:lstStyle/>
          <a:p>
            <a:r>
              <a:rPr lang="en-US" dirty="0"/>
              <a:t>ASSETS’22</a:t>
            </a:r>
          </a:p>
        </p:txBody>
      </p:sp>
      <p:sp>
        <p:nvSpPr>
          <p:cNvPr id="11" name="TextBox 10">
            <a:extLst>
              <a:ext uri="{FF2B5EF4-FFF2-40B4-BE49-F238E27FC236}">
                <a16:creationId xmlns:a16="http://schemas.microsoft.com/office/drawing/2014/main" id="{2F30D7D5-4A77-000E-78C4-82A42EE61B38}"/>
              </a:ext>
            </a:extLst>
          </p:cNvPr>
          <p:cNvSpPr txBox="1"/>
          <p:nvPr/>
        </p:nvSpPr>
        <p:spPr>
          <a:xfrm rot="21081750">
            <a:off x="567053" y="2041196"/>
            <a:ext cx="3963094" cy="584775"/>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AR, VR, and Games</a:t>
            </a:r>
          </a:p>
        </p:txBody>
      </p:sp>
      <p:sp>
        <p:nvSpPr>
          <p:cNvPr id="12" name="TextBox 11">
            <a:extLst>
              <a:ext uri="{FF2B5EF4-FFF2-40B4-BE49-F238E27FC236}">
                <a16:creationId xmlns:a16="http://schemas.microsoft.com/office/drawing/2014/main" id="{C0037EDE-DF18-2901-93C8-7B5C8E40B1B6}"/>
              </a:ext>
            </a:extLst>
          </p:cNvPr>
          <p:cNvSpPr txBox="1"/>
          <p:nvPr/>
        </p:nvSpPr>
        <p:spPr>
          <a:xfrm rot="696700">
            <a:off x="6036069" y="1213070"/>
            <a:ext cx="5469583" cy="584775"/>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Representation and Inclusion</a:t>
            </a:r>
          </a:p>
        </p:txBody>
      </p:sp>
      <p:sp>
        <p:nvSpPr>
          <p:cNvPr id="13" name="TextBox 12">
            <a:extLst>
              <a:ext uri="{FF2B5EF4-FFF2-40B4-BE49-F238E27FC236}">
                <a16:creationId xmlns:a16="http://schemas.microsoft.com/office/drawing/2014/main" id="{A1646DA4-351E-0617-100E-5CE4A8D5C96A}"/>
              </a:ext>
            </a:extLst>
          </p:cNvPr>
          <p:cNvSpPr txBox="1"/>
          <p:nvPr/>
        </p:nvSpPr>
        <p:spPr>
          <a:xfrm rot="21370689">
            <a:off x="7796945" y="5153385"/>
            <a:ext cx="3955104" cy="1077218"/>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Data for Modeling and Recognition</a:t>
            </a:r>
          </a:p>
        </p:txBody>
      </p:sp>
      <p:sp>
        <p:nvSpPr>
          <p:cNvPr id="14" name="TextBox 13">
            <a:extLst>
              <a:ext uri="{FF2B5EF4-FFF2-40B4-BE49-F238E27FC236}">
                <a16:creationId xmlns:a16="http://schemas.microsoft.com/office/drawing/2014/main" id="{56E09A60-34CC-BC38-81CC-10C590F635EE}"/>
              </a:ext>
            </a:extLst>
          </p:cNvPr>
          <p:cNvSpPr txBox="1"/>
          <p:nvPr/>
        </p:nvSpPr>
        <p:spPr>
          <a:xfrm rot="21254067">
            <a:off x="3724941" y="2381641"/>
            <a:ext cx="3947692" cy="1077218"/>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Composition and Music</a:t>
            </a:r>
          </a:p>
        </p:txBody>
      </p:sp>
      <p:sp>
        <p:nvSpPr>
          <p:cNvPr id="15" name="TextBox 14">
            <a:extLst>
              <a:ext uri="{FF2B5EF4-FFF2-40B4-BE49-F238E27FC236}">
                <a16:creationId xmlns:a16="http://schemas.microsoft.com/office/drawing/2014/main" id="{8D3BCAF3-223D-0255-201C-1A38597F8997}"/>
              </a:ext>
            </a:extLst>
          </p:cNvPr>
          <p:cNvSpPr txBox="1"/>
          <p:nvPr/>
        </p:nvSpPr>
        <p:spPr>
          <a:xfrm rot="21081750">
            <a:off x="4214183" y="3811265"/>
            <a:ext cx="3947692" cy="1077218"/>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Programming and Design</a:t>
            </a:r>
          </a:p>
        </p:txBody>
      </p:sp>
      <p:sp>
        <p:nvSpPr>
          <p:cNvPr id="16" name="TextBox 15">
            <a:extLst>
              <a:ext uri="{FF2B5EF4-FFF2-40B4-BE49-F238E27FC236}">
                <a16:creationId xmlns:a16="http://schemas.microsoft.com/office/drawing/2014/main" id="{C448B735-D637-5374-69B0-093A1BFB241F}"/>
              </a:ext>
            </a:extLst>
          </p:cNvPr>
          <p:cNvSpPr txBox="1"/>
          <p:nvPr/>
        </p:nvSpPr>
        <p:spPr>
          <a:xfrm rot="21421600">
            <a:off x="571450" y="3399143"/>
            <a:ext cx="3123996" cy="1077218"/>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Social Media and Media</a:t>
            </a:r>
          </a:p>
        </p:txBody>
      </p:sp>
      <p:sp>
        <p:nvSpPr>
          <p:cNvPr id="17" name="TextBox 16">
            <a:extLst>
              <a:ext uri="{FF2B5EF4-FFF2-40B4-BE49-F238E27FC236}">
                <a16:creationId xmlns:a16="http://schemas.microsoft.com/office/drawing/2014/main" id="{71388E6F-34B1-DF53-0F19-4271E4C8739A}"/>
              </a:ext>
            </a:extLst>
          </p:cNvPr>
          <p:cNvSpPr txBox="1"/>
          <p:nvPr/>
        </p:nvSpPr>
        <p:spPr>
          <a:xfrm rot="588208">
            <a:off x="7850250" y="2543211"/>
            <a:ext cx="3963094" cy="584775"/>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Tactile and Haptics</a:t>
            </a:r>
          </a:p>
        </p:txBody>
      </p:sp>
      <p:sp>
        <p:nvSpPr>
          <p:cNvPr id="18" name="TextBox 17">
            <a:extLst>
              <a:ext uri="{FF2B5EF4-FFF2-40B4-BE49-F238E27FC236}">
                <a16:creationId xmlns:a16="http://schemas.microsoft.com/office/drawing/2014/main" id="{C4C7F6C2-A729-59AF-1111-A841693825D1}"/>
              </a:ext>
            </a:extLst>
          </p:cNvPr>
          <p:cNvSpPr txBox="1"/>
          <p:nvPr/>
        </p:nvSpPr>
        <p:spPr>
          <a:xfrm rot="266107">
            <a:off x="754110" y="5064620"/>
            <a:ext cx="3250094" cy="1077218"/>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Accessibility in Daily Living</a:t>
            </a:r>
          </a:p>
        </p:txBody>
      </p:sp>
      <p:sp>
        <p:nvSpPr>
          <p:cNvPr id="19" name="TextBox 18">
            <a:extLst>
              <a:ext uri="{FF2B5EF4-FFF2-40B4-BE49-F238E27FC236}">
                <a16:creationId xmlns:a16="http://schemas.microsoft.com/office/drawing/2014/main" id="{CC8E4E70-DD38-CD1A-77CC-C06DF307E89C}"/>
              </a:ext>
            </a:extLst>
          </p:cNvPr>
          <p:cNvSpPr txBox="1"/>
          <p:nvPr/>
        </p:nvSpPr>
        <p:spPr>
          <a:xfrm rot="21421600">
            <a:off x="8508730" y="3645799"/>
            <a:ext cx="3123996" cy="1077218"/>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Safety and Transportation</a:t>
            </a:r>
          </a:p>
        </p:txBody>
      </p:sp>
      <p:sp>
        <p:nvSpPr>
          <p:cNvPr id="20" name="TextBox 19">
            <a:extLst>
              <a:ext uri="{FF2B5EF4-FFF2-40B4-BE49-F238E27FC236}">
                <a16:creationId xmlns:a16="http://schemas.microsoft.com/office/drawing/2014/main" id="{8910853A-6608-F19C-9D13-83DF26A45D98}"/>
              </a:ext>
            </a:extLst>
          </p:cNvPr>
          <p:cNvSpPr txBox="1"/>
          <p:nvPr/>
        </p:nvSpPr>
        <p:spPr>
          <a:xfrm>
            <a:off x="4062707" y="5568079"/>
            <a:ext cx="3250094" cy="584775"/>
          </a:xfrm>
          <a:prstGeom prst="rect">
            <a:avLst/>
          </a:prstGeom>
          <a:noFill/>
        </p:spPr>
        <p:txBody>
          <a:bodyPr wrap="square" rtlCol="0">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Communication</a:t>
            </a:r>
          </a:p>
        </p:txBody>
      </p:sp>
    </p:spTree>
    <p:extLst>
      <p:ext uri="{BB962C8B-B14F-4D97-AF65-F5344CB8AC3E}">
        <p14:creationId xmlns:p14="http://schemas.microsoft.com/office/powerpoint/2010/main" val="3471097847"/>
      </p:ext>
    </p:extLst>
  </p:cSld>
  <p:clrMapOvr>
    <a:masterClrMapping/>
  </p:clrMapOvr>
  <mc:AlternateContent xmlns:mc="http://schemas.openxmlformats.org/markup-compatibility/2006" xmlns:p14="http://schemas.microsoft.com/office/powerpoint/2010/main">
    <mc:Choice Requires="p14">
      <p:transition spd="slow" p14:dur="2000" advTm="1632"/>
    </mc:Choice>
    <mc:Fallback xmlns="">
      <p:transition spd="slow" advTm="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250"/>
                                        <p:tgtEl>
                                          <p:spTgt spid="1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50"/>
                                        <p:tgtEl>
                                          <p:spTgt spid="18"/>
                                        </p:tgtEl>
                                      </p:cBhvr>
                                    </p:animEffect>
                                  </p:childTnLst>
                                </p:cTn>
                              </p:par>
                            </p:childTnLst>
                          </p:cTn>
                        </p:par>
                        <p:par>
                          <p:cTn id="36" fill="hold">
                            <p:stCondLst>
                              <p:cond delay="325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250"/>
                                        <p:tgtEl>
                                          <p:spTgt spid="20"/>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D114B-3072-C70D-D62B-F4849A609FAC}"/>
              </a:ext>
            </a:extLst>
          </p:cNvPr>
          <p:cNvSpPr>
            <a:spLocks noGrp="1"/>
          </p:cNvSpPr>
          <p:nvPr>
            <p:ph type="title"/>
          </p:nvPr>
        </p:nvSpPr>
        <p:spPr/>
        <p:txBody>
          <a:bodyPr/>
          <a:lstStyle/>
          <a:p>
            <a:r>
              <a:rPr lang="en-US" dirty="0"/>
              <a:t>Other Tracks and program notes</a:t>
            </a:r>
          </a:p>
        </p:txBody>
      </p:sp>
      <p:sp>
        <p:nvSpPr>
          <p:cNvPr id="3" name="Content Placeholder 2">
            <a:extLst>
              <a:ext uri="{FF2B5EF4-FFF2-40B4-BE49-F238E27FC236}">
                <a16:creationId xmlns:a16="http://schemas.microsoft.com/office/drawing/2014/main" id="{947F64E0-0641-F444-D0EE-D6414A71A05B}"/>
              </a:ext>
            </a:extLst>
          </p:cNvPr>
          <p:cNvSpPr>
            <a:spLocks noGrp="1"/>
          </p:cNvSpPr>
          <p:nvPr>
            <p:ph idx="1"/>
          </p:nvPr>
        </p:nvSpPr>
        <p:spPr/>
        <p:txBody>
          <a:bodyPr/>
          <a:lstStyle/>
          <a:p>
            <a:r>
              <a:rPr lang="en-US" dirty="0"/>
              <a:t>7 Experience Reports</a:t>
            </a:r>
          </a:p>
          <a:p>
            <a:r>
              <a:rPr lang="en-US" dirty="0"/>
              <a:t>6 TACCESS Journal Paper Presentations</a:t>
            </a:r>
          </a:p>
          <a:p>
            <a:r>
              <a:rPr lang="en-US" dirty="0"/>
              <a:t>39 Posters and 4 Demos</a:t>
            </a:r>
          </a:p>
          <a:p>
            <a:r>
              <a:rPr lang="en-US" dirty="0"/>
              <a:t>17 Doctoral Consortium Participants</a:t>
            </a:r>
          </a:p>
          <a:p>
            <a:r>
              <a:rPr lang="en-US" dirty="0"/>
              <a:t>5 Workshops</a:t>
            </a:r>
          </a:p>
          <a:p>
            <a:endParaRPr lang="en-US" dirty="0"/>
          </a:p>
          <a:p>
            <a:endParaRPr lang="en-US" dirty="0"/>
          </a:p>
        </p:txBody>
      </p:sp>
      <p:sp>
        <p:nvSpPr>
          <p:cNvPr id="4" name="Content Placeholder 3">
            <a:extLst>
              <a:ext uri="{FF2B5EF4-FFF2-40B4-BE49-F238E27FC236}">
                <a16:creationId xmlns:a16="http://schemas.microsoft.com/office/drawing/2014/main" id="{563E4FD5-C2EC-0CF9-D598-9C5F85035D9C}"/>
              </a:ext>
            </a:extLst>
          </p:cNvPr>
          <p:cNvSpPr>
            <a:spLocks noGrp="1"/>
          </p:cNvSpPr>
          <p:nvPr>
            <p:ph sz="quarter" idx="13"/>
          </p:nvPr>
        </p:nvSpPr>
        <p:spPr/>
        <p:txBody>
          <a:bodyPr/>
          <a:lstStyle/>
          <a:p>
            <a:r>
              <a:rPr lang="en-US" dirty="0"/>
              <a:t>ASSETS’22</a:t>
            </a:r>
          </a:p>
        </p:txBody>
      </p:sp>
    </p:spTree>
    <p:extLst>
      <p:ext uri="{BB962C8B-B14F-4D97-AF65-F5344CB8AC3E}">
        <p14:creationId xmlns:p14="http://schemas.microsoft.com/office/powerpoint/2010/main" val="448279039"/>
      </p:ext>
    </p:extLst>
  </p:cSld>
  <p:clrMapOvr>
    <a:masterClrMapping/>
  </p:clrMapOvr>
  <mc:AlternateContent xmlns:mc="http://schemas.openxmlformats.org/markup-compatibility/2006" xmlns:p14="http://schemas.microsoft.com/office/powerpoint/2010/main">
    <mc:Choice Requires="p14">
      <p:transition spd="slow" p14:dur="2000" advTm="2476"/>
    </mc:Choice>
    <mc:Fallback xmlns="">
      <p:transition spd="slow" advTm="247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Best Artifact Award Candidates">
            <a:extLst>
              <a:ext uri="{FF2B5EF4-FFF2-40B4-BE49-F238E27FC236}">
                <a16:creationId xmlns:a16="http://schemas.microsoft.com/office/drawing/2014/main" id="{ADF69A3A-4906-2F7A-C957-B3FDE8FCF209}"/>
              </a:ext>
            </a:extLst>
          </p:cNvPr>
          <p:cNvPicPr>
            <a:picLocks noChangeAspect="1"/>
          </p:cNvPicPr>
          <p:nvPr/>
        </p:nvPicPr>
        <p:blipFill>
          <a:blip r:embed="rId3"/>
          <a:stretch>
            <a:fillRect/>
          </a:stretch>
        </p:blipFill>
        <p:spPr>
          <a:xfrm>
            <a:off x="-912388" y="0"/>
            <a:ext cx="14016776" cy="9042400"/>
          </a:xfrm>
          <a:prstGeom prst="rect">
            <a:avLst/>
          </a:prstGeom>
        </p:spPr>
      </p:pic>
      <p:sp>
        <p:nvSpPr>
          <p:cNvPr id="10" name="Rounded Rectangle 9">
            <a:extLst>
              <a:ext uri="{FF2B5EF4-FFF2-40B4-BE49-F238E27FC236}">
                <a16:creationId xmlns:a16="http://schemas.microsoft.com/office/drawing/2014/main" id="{93EE8EDD-DD77-004C-88B4-A1EF2FE44A06}"/>
              </a:ext>
            </a:extLst>
          </p:cNvPr>
          <p:cNvSpPr/>
          <p:nvPr/>
        </p:nvSpPr>
        <p:spPr>
          <a:xfrm>
            <a:off x="1219200" y="3962400"/>
            <a:ext cx="4876800" cy="43180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AF4A536-060D-7055-74E7-5163CCE051E7}"/>
              </a:ext>
            </a:extLst>
          </p:cNvPr>
          <p:cNvSpPr txBox="1"/>
          <p:nvPr/>
        </p:nvSpPr>
        <p:spPr>
          <a:xfrm>
            <a:off x="6500388" y="3670012"/>
            <a:ext cx="2161012" cy="584775"/>
          </a:xfrm>
          <a:prstGeom prst="rect">
            <a:avLst/>
          </a:prstGeom>
          <a:solidFill>
            <a:srgbClr val="C00000"/>
          </a:solidFill>
        </p:spPr>
        <p:txBody>
          <a:bodyPr wrap="square" rtlCol="0">
            <a:spAutoFit/>
          </a:bodyPr>
          <a:lstStyle/>
          <a:p>
            <a:pPr algn="ctr"/>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Vote Here</a:t>
            </a:r>
          </a:p>
        </p:txBody>
      </p:sp>
      <p:cxnSp>
        <p:nvCxnSpPr>
          <p:cNvPr id="13" name="Straight Connector 12">
            <a:extLst>
              <a:ext uri="{FF2B5EF4-FFF2-40B4-BE49-F238E27FC236}">
                <a16:creationId xmlns:a16="http://schemas.microsoft.com/office/drawing/2014/main" id="{29545146-35D0-2E8B-2BB2-72A61E0E6DCB}"/>
              </a:ext>
            </a:extLst>
          </p:cNvPr>
          <p:cNvCxnSpPr/>
          <p:nvPr/>
        </p:nvCxnSpPr>
        <p:spPr>
          <a:xfrm flipH="1">
            <a:off x="6096000" y="3962400"/>
            <a:ext cx="584200" cy="215900"/>
          </a:xfrm>
          <a:prstGeom prst="lin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899A8CDB-2040-977C-1AD7-F8C6B011F7B2}"/>
              </a:ext>
            </a:extLst>
          </p:cNvPr>
          <p:cNvSpPr>
            <a:spLocks noGrp="1"/>
          </p:cNvSpPr>
          <p:nvPr>
            <p:ph type="title"/>
          </p:nvPr>
        </p:nvSpPr>
        <p:spPr>
          <a:xfrm>
            <a:off x="-765877" y="-777925"/>
            <a:ext cx="11493164" cy="701438"/>
          </a:xfrm>
        </p:spPr>
        <p:txBody>
          <a:bodyPr/>
          <a:lstStyle/>
          <a:p>
            <a:r>
              <a:rPr lang="en-US" sz="2400" dirty="0">
                <a:solidFill>
                  <a:srgbClr val="ECECEC"/>
                </a:solidFill>
              </a:rPr>
              <a:t>Best</a:t>
            </a:r>
            <a:r>
              <a:rPr lang="en-US" sz="2400" baseline="0" dirty="0">
                <a:solidFill>
                  <a:srgbClr val="ECECEC"/>
                </a:solidFill>
              </a:rPr>
              <a:t> Artifact Award Candidates</a:t>
            </a:r>
            <a:endParaRPr lang="en-US" sz="2400" dirty="0">
              <a:solidFill>
                <a:srgbClr val="ECECEC"/>
              </a:solidFill>
            </a:endParaRPr>
          </a:p>
        </p:txBody>
      </p:sp>
    </p:spTree>
    <p:extLst>
      <p:ext uri="{BB962C8B-B14F-4D97-AF65-F5344CB8AC3E}">
        <p14:creationId xmlns:p14="http://schemas.microsoft.com/office/powerpoint/2010/main" val="4060236339"/>
      </p:ext>
    </p:extLst>
  </p:cSld>
  <p:clrMapOvr>
    <a:masterClrMapping/>
  </p:clrMapOvr>
  <mc:AlternateContent xmlns:mc="http://schemas.openxmlformats.org/markup-compatibility/2006" xmlns:p14="http://schemas.microsoft.com/office/powerpoint/2010/main">
    <mc:Choice Requires="p14">
      <p:transition spd="slow" p14:dur="2000" advTm="3095"/>
    </mc:Choice>
    <mc:Fallback xmlns="">
      <p:transition spd="slow" advTm="309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a:xfrm>
            <a:off x="341029" y="668602"/>
            <a:ext cx="11493164" cy="701438"/>
          </a:xfrm>
        </p:spPr>
        <p:txBody>
          <a:bodyPr/>
          <a:lstStyle/>
          <a:p>
            <a:r>
              <a:rPr lang="en-US" dirty="0"/>
              <a:t>Best Paper Committee</a:t>
            </a:r>
          </a:p>
        </p:txBody>
      </p:sp>
      <p:sp>
        <p:nvSpPr>
          <p:cNvPr id="13" name="Content Placeholder 5">
            <a:extLst>
              <a:ext uri="{FF2B5EF4-FFF2-40B4-BE49-F238E27FC236}">
                <a16:creationId xmlns:a16="http://schemas.microsoft.com/office/drawing/2014/main" id="{16EC701E-D7EC-1825-F922-1A81814E8565}"/>
              </a:ext>
            </a:extLst>
          </p:cNvPr>
          <p:cNvSpPr txBox="1">
            <a:spLocks/>
          </p:cNvSpPr>
          <p:nvPr/>
        </p:nvSpPr>
        <p:spPr>
          <a:xfrm>
            <a:off x="357807" y="287052"/>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ASSETS’22</a:t>
            </a:r>
          </a:p>
        </p:txBody>
      </p:sp>
      <p:pic>
        <p:nvPicPr>
          <p:cNvPr id="39938" name="Picture 2" descr="Anthony Hornof ">
            <a:extLst>
              <a:ext uri="{FF2B5EF4-FFF2-40B4-BE49-F238E27FC236}">
                <a16:creationId xmlns:a16="http://schemas.microsoft.com/office/drawing/2014/main" id="{D84D4466-DEBE-C502-7400-5D3755CF61E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3382"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9940" name="Picture 4" descr="Amy Hurst, Associate Professor at NYU">
            <a:extLst>
              <a:ext uri="{FF2B5EF4-FFF2-40B4-BE49-F238E27FC236}">
                <a16:creationId xmlns:a16="http://schemas.microsoft.com/office/drawing/2014/main" id="{16AFAEEB-F751-5959-F7A2-AE4EABEE1B19}"/>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759108"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9942" name="Picture 6" descr="Putnam, Cynthia">
            <a:extLst>
              <a:ext uri="{FF2B5EF4-FFF2-40B4-BE49-F238E27FC236}">
                <a16:creationId xmlns:a16="http://schemas.microsoft.com/office/drawing/2014/main" id="{D82446AD-0FD5-4988-A4CD-11660E4615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04834"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9944" name="Picture 8" descr="Sayan Sarcar">
            <a:extLst>
              <a:ext uri="{FF2B5EF4-FFF2-40B4-BE49-F238E27FC236}">
                <a16:creationId xmlns:a16="http://schemas.microsoft.com/office/drawing/2014/main" id="{58F567F3-846D-2EF3-111B-B1C79DC8798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450560"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9946" name="Picture 10" descr="Gerhard Weber">
            <a:extLst>
              <a:ext uri="{FF2B5EF4-FFF2-40B4-BE49-F238E27FC236}">
                <a16:creationId xmlns:a16="http://schemas.microsoft.com/office/drawing/2014/main" id="{F4CCFE64-FC74-003A-DC92-5F466EC896B2}"/>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9796286" y="2440975"/>
            <a:ext cx="1828800" cy="182880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A51A56-E2F6-A9CF-5886-94B31DEAFDB2}"/>
              </a:ext>
            </a:extLst>
          </p:cNvPr>
          <p:cNvSpPr txBox="1"/>
          <p:nvPr/>
        </p:nvSpPr>
        <p:spPr>
          <a:xfrm>
            <a:off x="326581"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Anthony </a:t>
            </a:r>
            <a:r>
              <a:rPr lang="en-US" sz="1600" b="1" dirty="0" err="1">
                <a:latin typeface="Segoe UI" panose="020B0502040204020203" pitchFamily="34" charset="0"/>
                <a:ea typeface="Segoe UI" panose="020B0502040204020203" pitchFamily="34" charset="0"/>
                <a:cs typeface="Segoe UI" panose="020B0502040204020203" pitchFamily="34" charset="0"/>
              </a:rPr>
              <a:t>Hornof</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U. of Oregon</a:t>
            </a:r>
          </a:p>
        </p:txBody>
      </p:sp>
      <p:sp>
        <p:nvSpPr>
          <p:cNvPr id="10" name="TextBox 9">
            <a:extLst>
              <a:ext uri="{FF2B5EF4-FFF2-40B4-BE49-F238E27FC236}">
                <a16:creationId xmlns:a16="http://schemas.microsoft.com/office/drawing/2014/main" id="{92A2775A-BCE1-45E2-5955-7EDAE53F7B09}"/>
              </a:ext>
            </a:extLst>
          </p:cNvPr>
          <p:cNvSpPr txBox="1"/>
          <p:nvPr/>
        </p:nvSpPr>
        <p:spPr>
          <a:xfrm>
            <a:off x="2669679"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Amy Hurst</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U. of Oregon</a:t>
            </a:r>
          </a:p>
        </p:txBody>
      </p:sp>
      <p:sp>
        <p:nvSpPr>
          <p:cNvPr id="11" name="TextBox 10">
            <a:extLst>
              <a:ext uri="{FF2B5EF4-FFF2-40B4-BE49-F238E27FC236}">
                <a16:creationId xmlns:a16="http://schemas.microsoft.com/office/drawing/2014/main" id="{ECA10806-7298-1DCD-A2A7-621465842553}"/>
              </a:ext>
            </a:extLst>
          </p:cNvPr>
          <p:cNvSpPr txBox="1"/>
          <p:nvPr/>
        </p:nvSpPr>
        <p:spPr>
          <a:xfrm>
            <a:off x="5008997"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Cynthia Putnam</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DePaul</a:t>
            </a:r>
          </a:p>
        </p:txBody>
      </p:sp>
      <p:sp>
        <p:nvSpPr>
          <p:cNvPr id="12" name="TextBox 11">
            <a:extLst>
              <a:ext uri="{FF2B5EF4-FFF2-40B4-BE49-F238E27FC236}">
                <a16:creationId xmlns:a16="http://schemas.microsoft.com/office/drawing/2014/main" id="{975DBC79-F4DF-8672-66F5-B9A96E198713}"/>
              </a:ext>
            </a:extLst>
          </p:cNvPr>
          <p:cNvSpPr txBox="1"/>
          <p:nvPr/>
        </p:nvSpPr>
        <p:spPr>
          <a:xfrm>
            <a:off x="7331450" y="4417206"/>
            <a:ext cx="2012707" cy="553998"/>
          </a:xfrm>
          <a:prstGeom prst="rect">
            <a:avLst/>
          </a:prstGeom>
          <a:noFill/>
        </p:spPr>
        <p:txBody>
          <a:bodyPr wrap="square" rtlCol="0">
            <a:spAutoFit/>
          </a:bodyPr>
          <a:lstStyle/>
          <a:p>
            <a:pPr algn="ctr"/>
            <a:r>
              <a:rPr lang="en-US" sz="1600" b="1" dirty="0" err="1">
                <a:latin typeface="Segoe UI" panose="020B0502040204020203" pitchFamily="34" charset="0"/>
                <a:ea typeface="Segoe UI" panose="020B0502040204020203" pitchFamily="34" charset="0"/>
                <a:cs typeface="Segoe UI" panose="020B0502040204020203" pitchFamily="34" charset="0"/>
              </a:rPr>
              <a:t>Sayan</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b="1" dirty="0" err="1">
                <a:latin typeface="Segoe UI" panose="020B0502040204020203" pitchFamily="34" charset="0"/>
                <a:ea typeface="Segoe UI" panose="020B0502040204020203" pitchFamily="34" charset="0"/>
                <a:cs typeface="Segoe UI" panose="020B0502040204020203" pitchFamily="34" charset="0"/>
              </a:rPr>
              <a:t>Sarcar</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Birmingham City U.</a:t>
            </a:r>
          </a:p>
        </p:txBody>
      </p:sp>
      <p:sp>
        <p:nvSpPr>
          <p:cNvPr id="14" name="TextBox 13">
            <a:extLst>
              <a:ext uri="{FF2B5EF4-FFF2-40B4-BE49-F238E27FC236}">
                <a16:creationId xmlns:a16="http://schemas.microsoft.com/office/drawing/2014/main" id="{79B625B0-420F-B057-DDEF-E7280D751989}"/>
              </a:ext>
            </a:extLst>
          </p:cNvPr>
          <p:cNvSpPr txBox="1"/>
          <p:nvPr/>
        </p:nvSpPr>
        <p:spPr>
          <a:xfrm>
            <a:off x="9689959" y="441720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Gerhard Weber</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err="1">
                <a:latin typeface="Segoe UI" panose="020B0502040204020203" pitchFamily="34" charset="0"/>
                <a:ea typeface="Segoe UI" panose="020B0502040204020203" pitchFamily="34" charset="0"/>
                <a:cs typeface="Segoe UI" panose="020B0502040204020203" pitchFamily="34" charset="0"/>
              </a:rPr>
              <a:t>Technische</a:t>
            </a:r>
            <a:r>
              <a:rPr lang="en-US" sz="1400" dirty="0">
                <a:latin typeface="Segoe UI" panose="020B0502040204020203" pitchFamily="34" charset="0"/>
                <a:ea typeface="Segoe UI" panose="020B0502040204020203" pitchFamily="34" charset="0"/>
                <a:cs typeface="Segoe UI" panose="020B0502040204020203" pitchFamily="34" charset="0"/>
              </a:rPr>
              <a:t> U.  Dresden </a:t>
            </a:r>
          </a:p>
        </p:txBody>
      </p:sp>
    </p:spTree>
    <p:extLst>
      <p:ext uri="{BB962C8B-B14F-4D97-AF65-F5344CB8AC3E}">
        <p14:creationId xmlns:p14="http://schemas.microsoft.com/office/powerpoint/2010/main" val="3182373988"/>
      </p:ext>
    </p:extLst>
  </p:cSld>
  <p:clrMapOvr>
    <a:masterClrMapping/>
  </p:clrMapOvr>
  <mc:AlternateContent xmlns:mc="http://schemas.openxmlformats.org/markup-compatibility/2006" xmlns:p14="http://schemas.microsoft.com/office/powerpoint/2010/main">
    <mc:Choice Requires="p14">
      <p:transition spd="slow" p14:dur="2000" advTm="3118"/>
    </mc:Choice>
    <mc:Fallback xmlns="">
      <p:transition spd="slow" advTm="311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p:txBody>
          <a:bodyPr/>
          <a:lstStyle/>
          <a:p>
            <a:r>
              <a:rPr lang="en-US" dirty="0"/>
              <a:t>8 Best Paper Nominees: First Four</a:t>
            </a:r>
          </a:p>
        </p:txBody>
      </p:sp>
      <p:sp>
        <p:nvSpPr>
          <p:cNvPr id="5" name="Content Placeholder 4">
            <a:extLst>
              <a:ext uri="{FF2B5EF4-FFF2-40B4-BE49-F238E27FC236}">
                <a16:creationId xmlns:a16="http://schemas.microsoft.com/office/drawing/2014/main" id="{5AD51931-D314-56E1-25A3-4B00833FD0FE}"/>
              </a:ext>
            </a:extLst>
          </p:cNvPr>
          <p:cNvSpPr>
            <a:spLocks noGrp="1"/>
          </p:cNvSpPr>
          <p:nvPr>
            <p:ph idx="1"/>
          </p:nvPr>
        </p:nvSpPr>
        <p:spPr>
          <a:xfrm>
            <a:off x="914400" y="1566350"/>
            <a:ext cx="11493164" cy="5063050"/>
          </a:xfrm>
        </p:spPr>
        <p:txBody>
          <a:bodyPr>
            <a:norm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Quantifying Touch: New Metrics for Characterizing What Happens During a Touch</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err="1"/>
              <a:t>Junhan</a:t>
            </a:r>
            <a:r>
              <a:rPr lang="en-US" sz="1800" dirty="0"/>
              <a:t> Kong, </a:t>
            </a:r>
            <a:r>
              <a:rPr lang="en-US" sz="1800" dirty="0" err="1"/>
              <a:t>Mingyuan</a:t>
            </a:r>
            <a:r>
              <a:rPr lang="en-US" sz="1800" dirty="0"/>
              <a:t> Zhong, James Fogarty, Jacob </a:t>
            </a:r>
            <a:r>
              <a:rPr lang="en-US" sz="1800" dirty="0" err="1"/>
              <a:t>Wobbrock</a:t>
            </a:r>
            <a:r>
              <a:rPr lang="en-US" sz="1800" dirty="0"/>
              <a:t>, University of Washington</a:t>
            </a:r>
          </a:p>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Accessible </a:t>
            </a:r>
            <a:r>
              <a:rPr lang="en-US" sz="2000" b="1" dirty="0" err="1">
                <a:latin typeface="Segoe UI Semibold" panose="020B0502040204020203" pitchFamily="34" charset="0"/>
                <a:ea typeface="Segoe UI Semibold" panose="020B0502040204020203" pitchFamily="34" charset="0"/>
                <a:cs typeface="Segoe UI Semibold" panose="020B0502040204020203" pitchFamily="34" charset="0"/>
              </a:rPr>
              <a:t>Blockly</a:t>
            </a: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 An Accessible Block-Based Programming Library for People with Visual Impairments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err="1"/>
              <a:t>Aboubakar</a:t>
            </a:r>
            <a:r>
              <a:rPr lang="en-US" sz="1800" dirty="0"/>
              <a:t> </a:t>
            </a:r>
            <a:r>
              <a:rPr lang="en-US" sz="1800" dirty="0" err="1"/>
              <a:t>Mountapmbeme</a:t>
            </a:r>
            <a:r>
              <a:rPr lang="en-US" sz="1800" dirty="0"/>
              <a:t>, </a:t>
            </a:r>
            <a:r>
              <a:rPr lang="en-US" sz="1800" dirty="0" err="1"/>
              <a:t>Obiamuju</a:t>
            </a:r>
            <a:r>
              <a:rPr lang="en-US" sz="1800" dirty="0"/>
              <a:t> Okafor, Stephanie </a:t>
            </a:r>
            <a:r>
              <a:rPr lang="en-US" sz="1800" dirty="0" err="1"/>
              <a:t>Ludi</a:t>
            </a:r>
            <a:r>
              <a:rPr lang="en-US" sz="1800" dirty="0"/>
              <a:t>, University of North Texas </a:t>
            </a:r>
          </a:p>
          <a:p>
            <a:r>
              <a:rPr lang="en-US" sz="2000" b="1" dirty="0" err="1">
                <a:latin typeface="Segoe UI Semibold" panose="020B0502040204020203" pitchFamily="34" charset="0"/>
                <a:ea typeface="Segoe UI Semibold" panose="020B0502040204020203" pitchFamily="34" charset="0"/>
                <a:cs typeface="Segoe UI Semibold" panose="020B0502040204020203" pitchFamily="34" charset="0"/>
              </a:rPr>
              <a:t>LaMPost</a:t>
            </a: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 Design and Evaluation of an AI-assisted Email Writing Prototype for Adults w/ Dyslexia</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Steven Goodman</a:t>
            </a:r>
            <a:r>
              <a:rPr lang="en-US" sz="1800" baseline="30000" dirty="0"/>
              <a:t>1</a:t>
            </a:r>
            <a:r>
              <a:rPr lang="en-US" sz="1800" dirty="0"/>
              <a:t>, Andy Coenen</a:t>
            </a:r>
            <a:r>
              <a:rPr lang="en-US" sz="1800" baseline="30000" dirty="0"/>
              <a:t>2</a:t>
            </a:r>
            <a:r>
              <a:rPr lang="en-US" sz="1800" dirty="0"/>
              <a:t>, Aaron Donsbach</a:t>
            </a:r>
            <a:r>
              <a:rPr lang="en-US" sz="1800" baseline="30000" dirty="0"/>
              <a:t>2</a:t>
            </a:r>
            <a:r>
              <a:rPr lang="en-US" sz="1800" dirty="0"/>
              <a:t>, Tiffanie Home</a:t>
            </a:r>
            <a:r>
              <a:rPr lang="en-US" sz="1800" baseline="30000" dirty="0"/>
              <a:t>2</a:t>
            </a:r>
            <a:r>
              <a:rPr lang="en-US" sz="1800" dirty="0"/>
              <a:t>, Michael Lahav</a:t>
            </a:r>
            <a:r>
              <a:rPr lang="en-US" sz="1800" baseline="30000" dirty="0"/>
              <a:t>2</a:t>
            </a:r>
            <a:r>
              <a:rPr lang="en-US" sz="1800" dirty="0"/>
              <a:t>, Robert MacDonal</a:t>
            </a:r>
            <a:r>
              <a:rPr lang="en-US" sz="1800" baseline="30000" dirty="0"/>
              <a:t>2</a:t>
            </a:r>
            <a:r>
              <a:rPr lang="en-US" sz="1800" dirty="0"/>
              <a:t>, Rain </a:t>
            </a:r>
            <a:r>
              <a:rPr lang="en-US" sz="1800" dirty="0" err="1"/>
              <a:t>Breaw</a:t>
            </a:r>
            <a:r>
              <a:rPr lang="en-US" sz="1800" dirty="0"/>
              <a:t> Michaels</a:t>
            </a:r>
            <a:r>
              <a:rPr lang="en-US" sz="1800" baseline="30000" dirty="0"/>
              <a:t>2</a:t>
            </a:r>
            <a:r>
              <a:rPr lang="en-US" sz="1800" dirty="0"/>
              <a:t>, Agit Narayanan</a:t>
            </a:r>
            <a:r>
              <a:rPr lang="en-US" sz="1800" baseline="30000" dirty="0"/>
              <a:t>2</a:t>
            </a:r>
            <a:r>
              <a:rPr lang="en-US" sz="1800" dirty="0"/>
              <a:t>, Mahima Pushkama</a:t>
            </a:r>
            <a:r>
              <a:rPr lang="en-US" sz="1800" baseline="30000" dirty="0"/>
              <a:t>2</a:t>
            </a:r>
            <a:r>
              <a:rPr lang="en-US" sz="1800" dirty="0"/>
              <a:t>, Rachel Sweeney</a:t>
            </a:r>
            <a:r>
              <a:rPr lang="en-US" sz="1800" baseline="30000" dirty="0"/>
              <a:t>2</a:t>
            </a:r>
            <a:r>
              <a:rPr lang="en-US" sz="1800" dirty="0"/>
              <a:t>, Meredith </a:t>
            </a:r>
            <a:r>
              <a:rPr lang="en-US" sz="1800" dirty="0" err="1"/>
              <a:t>Ringel</a:t>
            </a:r>
            <a:r>
              <a:rPr lang="en-US" sz="1800" dirty="0"/>
              <a:t> Morris</a:t>
            </a:r>
            <a:r>
              <a:rPr lang="en-US" sz="1800" baseline="30000" dirty="0"/>
              <a:t>2</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baseline="30000" dirty="0"/>
              <a:t>1</a:t>
            </a:r>
            <a:r>
              <a:rPr lang="en-US" sz="1800" dirty="0"/>
              <a:t>University of Washington; </a:t>
            </a:r>
            <a:r>
              <a:rPr lang="en-US" sz="1800" baseline="30000" dirty="0"/>
              <a:t>2</a:t>
            </a:r>
            <a:r>
              <a:rPr lang="en-US" sz="1800" dirty="0"/>
              <a:t>Google</a:t>
            </a:r>
          </a:p>
          <a:p>
            <a: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t>A Collaborative Approach to Support Medication Management in Older Adults with Mild Cognitive Impairment Using Conversational Assistants (CAs)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Niharika Mathur</a:t>
            </a:r>
            <a:r>
              <a:rPr lang="en-US" sz="1800" baseline="30000" dirty="0"/>
              <a:t>1</a:t>
            </a:r>
            <a:r>
              <a:rPr lang="en-US" sz="1800" dirty="0"/>
              <a:t>,  Tamara Zubatiy</a:t>
            </a:r>
            <a:r>
              <a:rPr lang="en-US" sz="1800" baseline="30000" dirty="0"/>
              <a:t>1</a:t>
            </a:r>
            <a:r>
              <a:rPr lang="en-US" sz="1800" dirty="0"/>
              <a:t>, </a:t>
            </a:r>
            <a:r>
              <a:rPr lang="en-US" sz="1800" dirty="0" err="1"/>
              <a:t>Jiachen</a:t>
            </a:r>
            <a:r>
              <a:rPr lang="en-US" sz="1800" dirty="0"/>
              <a:t> Li</a:t>
            </a:r>
            <a:r>
              <a:rPr lang="en-US" sz="1800" baseline="30000" dirty="0"/>
              <a:t>1</a:t>
            </a:r>
            <a:r>
              <a:rPr lang="en-US" sz="1800" dirty="0"/>
              <a:t>, Brian Jones</a:t>
            </a:r>
            <a:r>
              <a:rPr lang="en-US" sz="1800" baseline="30000" dirty="0"/>
              <a:t>1</a:t>
            </a:r>
            <a:r>
              <a:rPr lang="en-US" sz="1800" dirty="0"/>
              <a:t>, Elizabeth Mynatt</a:t>
            </a:r>
            <a:r>
              <a:rPr lang="en-US" sz="1800" baseline="30000" dirty="0"/>
              <a:t>2</a:t>
            </a:r>
            <a:br>
              <a:rPr lang="en-US" sz="1800" dirty="0"/>
            </a:br>
            <a:r>
              <a:rPr lang="en-US" sz="1800" baseline="30000" dirty="0"/>
              <a:t>1</a:t>
            </a:r>
            <a:r>
              <a:rPr lang="en-US" sz="1800" dirty="0"/>
              <a:t>Georgia Tech; </a:t>
            </a:r>
            <a:r>
              <a:rPr lang="en-US" sz="1800" baseline="30000" dirty="0"/>
              <a:t>2</a:t>
            </a:r>
            <a:r>
              <a:rPr lang="en-US" sz="1800" dirty="0"/>
              <a:t>Northeastern University</a:t>
            </a:r>
          </a:p>
        </p:txBody>
      </p:sp>
      <p:sp>
        <p:nvSpPr>
          <p:cNvPr id="7" name="Content Placeholder 6">
            <a:extLst>
              <a:ext uri="{FF2B5EF4-FFF2-40B4-BE49-F238E27FC236}">
                <a16:creationId xmlns:a16="http://schemas.microsoft.com/office/drawing/2014/main" id="{302B007B-0F09-A458-3FB1-A52F27E6B067}"/>
              </a:ext>
            </a:extLst>
          </p:cNvPr>
          <p:cNvSpPr>
            <a:spLocks noGrp="1"/>
          </p:cNvSpPr>
          <p:nvPr>
            <p:ph sz="quarter" idx="13"/>
          </p:nvPr>
        </p:nvSpPr>
        <p:spPr/>
        <p:txBody>
          <a:bodyPr/>
          <a:lstStyle/>
          <a:p>
            <a:r>
              <a:rPr lang="en-US" dirty="0"/>
              <a:t>ASSETS’22</a:t>
            </a:r>
          </a:p>
        </p:txBody>
      </p:sp>
      <p:sp>
        <p:nvSpPr>
          <p:cNvPr id="15" name="Oval 14">
            <a:extLst>
              <a:ext uri="{FF2B5EF4-FFF2-40B4-BE49-F238E27FC236}">
                <a16:creationId xmlns:a16="http://schemas.microsoft.com/office/drawing/2014/main" id="{3A284709-29E7-F3D4-D772-69941FE36E06}"/>
              </a:ext>
            </a:extLst>
          </p:cNvPr>
          <p:cNvSpPr/>
          <p:nvPr/>
        </p:nvSpPr>
        <p:spPr>
          <a:xfrm>
            <a:off x="287472" y="165274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1</a:t>
            </a:r>
          </a:p>
        </p:txBody>
      </p:sp>
      <p:sp>
        <p:nvSpPr>
          <p:cNvPr id="16" name="Oval 15">
            <a:extLst>
              <a:ext uri="{FF2B5EF4-FFF2-40B4-BE49-F238E27FC236}">
                <a16:creationId xmlns:a16="http://schemas.microsoft.com/office/drawing/2014/main" id="{AF6926A6-CB0D-8EEA-2031-7AB56239879D}"/>
              </a:ext>
            </a:extLst>
          </p:cNvPr>
          <p:cNvSpPr/>
          <p:nvPr/>
        </p:nvSpPr>
        <p:spPr>
          <a:xfrm>
            <a:off x="287472" y="2528160"/>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2</a:t>
            </a:r>
          </a:p>
        </p:txBody>
      </p:sp>
      <p:sp>
        <p:nvSpPr>
          <p:cNvPr id="17" name="Oval 16">
            <a:extLst>
              <a:ext uri="{FF2B5EF4-FFF2-40B4-BE49-F238E27FC236}">
                <a16:creationId xmlns:a16="http://schemas.microsoft.com/office/drawing/2014/main" id="{21BE10FC-F837-F6B5-3F53-9799413BDE08}"/>
              </a:ext>
            </a:extLst>
          </p:cNvPr>
          <p:cNvSpPr/>
          <p:nvPr/>
        </p:nvSpPr>
        <p:spPr>
          <a:xfrm>
            <a:off x="287472" y="377187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3</a:t>
            </a:r>
          </a:p>
        </p:txBody>
      </p:sp>
      <p:sp>
        <p:nvSpPr>
          <p:cNvPr id="18" name="Oval 17">
            <a:extLst>
              <a:ext uri="{FF2B5EF4-FFF2-40B4-BE49-F238E27FC236}">
                <a16:creationId xmlns:a16="http://schemas.microsoft.com/office/drawing/2014/main" id="{BF9F1958-9A27-887F-0D82-63BEB93848C1}"/>
              </a:ext>
            </a:extLst>
          </p:cNvPr>
          <p:cNvSpPr/>
          <p:nvPr/>
        </p:nvSpPr>
        <p:spPr>
          <a:xfrm>
            <a:off x="287472" y="5288026"/>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4</a:t>
            </a:r>
          </a:p>
        </p:txBody>
      </p:sp>
    </p:spTree>
    <p:extLst>
      <p:ext uri="{BB962C8B-B14F-4D97-AF65-F5344CB8AC3E}">
        <p14:creationId xmlns:p14="http://schemas.microsoft.com/office/powerpoint/2010/main" val="2389812079"/>
      </p:ext>
    </p:extLst>
  </p:cSld>
  <p:clrMapOvr>
    <a:masterClrMapping/>
  </p:clrMapOvr>
  <mc:AlternateContent xmlns:mc="http://schemas.openxmlformats.org/markup-compatibility/2006" xmlns:p14="http://schemas.microsoft.com/office/powerpoint/2010/main">
    <mc:Choice Requires="p14">
      <p:transition spd="slow" p14:dur="2000" advTm="1355"/>
    </mc:Choice>
    <mc:Fallback xmlns="">
      <p:transition spd="slow" advTm="135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p:txBody>
          <a:bodyPr/>
          <a:lstStyle/>
          <a:p>
            <a:r>
              <a:rPr lang="en-US" dirty="0"/>
              <a:t>8 Best Paper Nominees: Next Four</a:t>
            </a:r>
          </a:p>
        </p:txBody>
      </p:sp>
      <p:sp>
        <p:nvSpPr>
          <p:cNvPr id="5" name="Content Placeholder 4">
            <a:extLst>
              <a:ext uri="{FF2B5EF4-FFF2-40B4-BE49-F238E27FC236}">
                <a16:creationId xmlns:a16="http://schemas.microsoft.com/office/drawing/2014/main" id="{5AD51931-D314-56E1-25A3-4B00833FD0FE}"/>
              </a:ext>
            </a:extLst>
          </p:cNvPr>
          <p:cNvSpPr>
            <a:spLocks noGrp="1"/>
          </p:cNvSpPr>
          <p:nvPr>
            <p:ph idx="1"/>
          </p:nvPr>
        </p:nvSpPr>
        <p:spPr>
          <a:xfrm>
            <a:off x="914400" y="1566350"/>
            <a:ext cx="10990128" cy="5063050"/>
          </a:xfrm>
        </p:spPr>
        <p:txBody>
          <a:bodyPr>
            <a:norm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Blind Users Accessing Their Training Images in Teachable Object Recognizers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err="1"/>
              <a:t>Jonggi</a:t>
            </a:r>
            <a:r>
              <a:rPr lang="en-US" sz="1800" dirty="0"/>
              <a:t> Hong</a:t>
            </a:r>
            <a:r>
              <a:rPr lang="en-US" sz="1800" baseline="30000" dirty="0"/>
              <a:t>1</a:t>
            </a:r>
            <a:r>
              <a:rPr lang="en-US" sz="1800" dirty="0"/>
              <a:t>, </a:t>
            </a:r>
            <a:r>
              <a:rPr lang="en-US" sz="1800" dirty="0" err="1"/>
              <a:t>Jaina</a:t>
            </a:r>
            <a:r>
              <a:rPr lang="en-US" sz="1800" dirty="0"/>
              <a:t> Gandhi</a:t>
            </a:r>
            <a:r>
              <a:rPr lang="en-US" sz="1800" baseline="30000" dirty="0"/>
              <a:t>2</a:t>
            </a:r>
            <a:r>
              <a:rPr lang="en-US" sz="1800" dirty="0"/>
              <a:t>, Ernest Mensah</a:t>
            </a:r>
            <a:r>
              <a:rPr lang="en-US" sz="1800" baseline="30000" dirty="0"/>
              <a:t>2</a:t>
            </a:r>
            <a:r>
              <a:rPr lang="en-US" sz="1800" dirty="0"/>
              <a:t>, </a:t>
            </a:r>
            <a:r>
              <a:rPr lang="en-US" sz="1800" dirty="0" err="1"/>
              <a:t>Famaz</a:t>
            </a:r>
            <a:r>
              <a:rPr lang="en-US" sz="1800" dirty="0"/>
              <a:t> Zeraati</a:t>
            </a:r>
            <a:r>
              <a:rPr lang="en-US" sz="1800" baseline="30000" dirty="0"/>
              <a:t>2</a:t>
            </a:r>
            <a:r>
              <a:rPr lang="en-US" sz="1800" dirty="0"/>
              <a:t>, Ebrima Jarjue</a:t>
            </a:r>
            <a:r>
              <a:rPr lang="en-US" sz="1800" baseline="30000" dirty="0"/>
              <a:t>2</a:t>
            </a:r>
            <a:r>
              <a:rPr lang="en-US" sz="1800" dirty="0"/>
              <a:t>, </a:t>
            </a:r>
            <a:r>
              <a:rPr lang="en-US" sz="1800" dirty="0" err="1"/>
              <a:t>Kyungiun</a:t>
            </a:r>
            <a:r>
              <a:rPr lang="en-US" sz="1800" dirty="0"/>
              <a:t> Lee</a:t>
            </a:r>
            <a:r>
              <a:rPr lang="en-US" sz="1800" baseline="30000" dirty="0"/>
              <a:t>2</a:t>
            </a:r>
            <a:r>
              <a:rPr lang="en-US" sz="1800" dirty="0"/>
              <a:t>, </a:t>
            </a:r>
            <a:r>
              <a:rPr lang="en-US" sz="1800" dirty="0" err="1"/>
              <a:t>Hernisa</a:t>
            </a:r>
            <a:r>
              <a:rPr lang="en-US" sz="1800" dirty="0"/>
              <a:t> Kacorri</a:t>
            </a:r>
            <a:r>
              <a:rPr lang="en-US" sz="1800" baseline="30000" dirty="0"/>
              <a:t>2</a:t>
            </a:r>
            <a:br>
              <a:rPr lang="en-US" sz="1800" dirty="0"/>
            </a:br>
            <a:r>
              <a:rPr lang="en-US" sz="1800" baseline="30000" dirty="0"/>
              <a:t>1</a:t>
            </a:r>
            <a:r>
              <a:rPr lang="en-US" sz="1800" dirty="0"/>
              <a:t>Smith-Kettlewell Eye Research Institute; </a:t>
            </a:r>
            <a:r>
              <a:rPr lang="en-US" sz="1800" baseline="30000" dirty="0"/>
              <a:t>2</a:t>
            </a:r>
            <a:r>
              <a:rPr lang="en-US" sz="1800" dirty="0"/>
              <a:t>University of Maryland, College Park</a:t>
            </a:r>
          </a:p>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AAC with Automated Vocabulary from Photographs: Insights from School and Speech-Language Therapy Settings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Mauricio Fontana de Vargas, </a:t>
            </a:r>
            <a:r>
              <a:rPr lang="en-US" sz="1800" dirty="0" err="1"/>
              <a:t>Jiamin</a:t>
            </a:r>
            <a:r>
              <a:rPr lang="en-US" sz="1800" dirty="0"/>
              <a:t> Dai, Karyn Moffatt, McGill University</a:t>
            </a:r>
          </a:p>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Chronically Under-Addressed: Considerations for HCI Accessibility Practice w/Chronically Ill People</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Kelly Mack, Emma McDonnell, Leah </a:t>
            </a:r>
            <a:r>
              <a:rPr lang="en-US" sz="1800" dirty="0" err="1"/>
              <a:t>Findlater</a:t>
            </a:r>
            <a:r>
              <a:rPr lang="en-US" sz="1800" dirty="0"/>
              <a:t>, Heather Evans, University of Washington</a:t>
            </a:r>
          </a:p>
          <a:p>
            <a: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t>Support in the Moment: Benefits and use of video-span selection and search for sign-language video comprehension among ASL learners</a:t>
            </a:r>
            <a:br>
              <a:rPr lang="en-US" sz="1800" b="1" dirty="0">
                <a:latin typeface="Segoe UI Semibold" panose="020B0502040204020203" pitchFamily="34" charset="0"/>
                <a:ea typeface="Segoe UI Semibold" panose="020B0502040204020203" pitchFamily="34" charset="0"/>
                <a:cs typeface="Segoe UI Semibold" panose="020B0502040204020203" pitchFamily="34" charset="0"/>
              </a:rPr>
            </a:br>
            <a:r>
              <a:rPr lang="en-US" sz="1800" dirty="0"/>
              <a:t>Saad Hassan, Akhter Al Amin, </a:t>
            </a:r>
            <a:r>
              <a:rPr lang="en-US" sz="1800" dirty="0" err="1"/>
              <a:t>Caluã</a:t>
            </a:r>
            <a:r>
              <a:rPr lang="en-US" sz="1800" dirty="0"/>
              <a:t> de </a:t>
            </a:r>
            <a:r>
              <a:rPr lang="en-US" sz="1800" dirty="0" err="1"/>
              <a:t>Lacerda</a:t>
            </a:r>
            <a:r>
              <a:rPr lang="en-US" sz="1800" dirty="0"/>
              <a:t> </a:t>
            </a:r>
            <a:r>
              <a:rPr lang="en-US" sz="1800" dirty="0" err="1"/>
              <a:t>Pataca</a:t>
            </a:r>
            <a:r>
              <a:rPr lang="en-US" sz="1800" dirty="0"/>
              <a:t>, Diego Navarro, Alexis Gordon, </a:t>
            </a:r>
            <a:r>
              <a:rPr lang="en-US" sz="1800" dirty="0" err="1"/>
              <a:t>Sooyeon</a:t>
            </a:r>
            <a:r>
              <a:rPr lang="en-US" sz="1800" dirty="0"/>
              <a:t> Lee, Matt Huenerfauth, Rochester Institute of Technology </a:t>
            </a:r>
          </a:p>
        </p:txBody>
      </p:sp>
      <p:sp>
        <p:nvSpPr>
          <p:cNvPr id="7" name="Content Placeholder 6">
            <a:extLst>
              <a:ext uri="{FF2B5EF4-FFF2-40B4-BE49-F238E27FC236}">
                <a16:creationId xmlns:a16="http://schemas.microsoft.com/office/drawing/2014/main" id="{302B007B-0F09-A458-3FB1-A52F27E6B067}"/>
              </a:ext>
            </a:extLst>
          </p:cNvPr>
          <p:cNvSpPr>
            <a:spLocks noGrp="1"/>
          </p:cNvSpPr>
          <p:nvPr>
            <p:ph sz="quarter" idx="13"/>
          </p:nvPr>
        </p:nvSpPr>
        <p:spPr/>
        <p:txBody>
          <a:bodyPr/>
          <a:lstStyle/>
          <a:p>
            <a:r>
              <a:rPr lang="en-US" dirty="0"/>
              <a:t>ASSETS’22</a:t>
            </a:r>
          </a:p>
        </p:txBody>
      </p:sp>
      <p:sp>
        <p:nvSpPr>
          <p:cNvPr id="15" name="Oval 14">
            <a:extLst>
              <a:ext uri="{FF2B5EF4-FFF2-40B4-BE49-F238E27FC236}">
                <a16:creationId xmlns:a16="http://schemas.microsoft.com/office/drawing/2014/main" id="{3A284709-29E7-F3D4-D772-69941FE36E06}"/>
              </a:ext>
            </a:extLst>
          </p:cNvPr>
          <p:cNvSpPr/>
          <p:nvPr/>
        </p:nvSpPr>
        <p:spPr>
          <a:xfrm>
            <a:off x="287472" y="165274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5</a:t>
            </a:r>
          </a:p>
        </p:txBody>
      </p:sp>
      <p:sp>
        <p:nvSpPr>
          <p:cNvPr id="16" name="Oval 15">
            <a:extLst>
              <a:ext uri="{FF2B5EF4-FFF2-40B4-BE49-F238E27FC236}">
                <a16:creationId xmlns:a16="http://schemas.microsoft.com/office/drawing/2014/main" id="{AF6926A6-CB0D-8EEA-2031-7AB56239879D}"/>
              </a:ext>
            </a:extLst>
          </p:cNvPr>
          <p:cNvSpPr/>
          <p:nvPr/>
        </p:nvSpPr>
        <p:spPr>
          <a:xfrm>
            <a:off x="287472" y="286367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6</a:t>
            </a:r>
          </a:p>
        </p:txBody>
      </p:sp>
      <p:sp>
        <p:nvSpPr>
          <p:cNvPr id="17" name="Oval 16">
            <a:extLst>
              <a:ext uri="{FF2B5EF4-FFF2-40B4-BE49-F238E27FC236}">
                <a16:creationId xmlns:a16="http://schemas.microsoft.com/office/drawing/2014/main" id="{21BE10FC-F837-F6B5-3F53-9799413BDE08}"/>
              </a:ext>
            </a:extLst>
          </p:cNvPr>
          <p:cNvSpPr/>
          <p:nvPr/>
        </p:nvSpPr>
        <p:spPr>
          <a:xfrm>
            <a:off x="287472" y="4053635"/>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7</a:t>
            </a:r>
          </a:p>
        </p:txBody>
      </p:sp>
      <p:sp>
        <p:nvSpPr>
          <p:cNvPr id="18" name="Oval 17">
            <a:extLst>
              <a:ext uri="{FF2B5EF4-FFF2-40B4-BE49-F238E27FC236}">
                <a16:creationId xmlns:a16="http://schemas.microsoft.com/office/drawing/2014/main" id="{BF9F1958-9A27-887F-0D82-63BEB93848C1}"/>
              </a:ext>
            </a:extLst>
          </p:cNvPr>
          <p:cNvSpPr/>
          <p:nvPr/>
        </p:nvSpPr>
        <p:spPr>
          <a:xfrm>
            <a:off x="287472" y="5300726"/>
            <a:ext cx="445780" cy="44578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rPr>
              <a:t>8</a:t>
            </a:r>
          </a:p>
        </p:txBody>
      </p:sp>
    </p:spTree>
    <p:extLst>
      <p:ext uri="{BB962C8B-B14F-4D97-AF65-F5344CB8AC3E}">
        <p14:creationId xmlns:p14="http://schemas.microsoft.com/office/powerpoint/2010/main" val="2846282027"/>
      </p:ext>
    </p:extLst>
  </p:cSld>
  <p:clrMapOvr>
    <a:masterClrMapping/>
  </p:clrMapOvr>
  <p:transition spd="slow" advTm="388">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Online meeting with solid fill">
            <a:extLst>
              <a:ext uri="{FF2B5EF4-FFF2-40B4-BE49-F238E27FC236}">
                <a16:creationId xmlns:a16="http://schemas.microsoft.com/office/drawing/2014/main" id="{96416F40-4CDA-1E9A-6A29-01BE070602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3530" y="3660052"/>
            <a:ext cx="1219200" cy="1219200"/>
          </a:xfrm>
          <a:prstGeom prst="rect">
            <a:avLst/>
          </a:prstGeom>
        </p:spPr>
      </p:pic>
      <p:pic>
        <p:nvPicPr>
          <p:cNvPr id="12" name="Graphic 11" descr="Users with solid fill">
            <a:extLst>
              <a:ext uri="{FF2B5EF4-FFF2-40B4-BE49-F238E27FC236}">
                <a16:creationId xmlns:a16="http://schemas.microsoft.com/office/drawing/2014/main" id="{EC26FE3D-E8E4-0FC5-B93F-3ACFCFB08B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2788" y="3565195"/>
            <a:ext cx="1278836" cy="1278836"/>
          </a:xfrm>
          <a:prstGeom prst="rect">
            <a:avLst/>
          </a:prstGeom>
        </p:spPr>
      </p:pic>
      <p:sp>
        <p:nvSpPr>
          <p:cNvPr id="13" name="TextBox 12">
            <a:extLst>
              <a:ext uri="{FF2B5EF4-FFF2-40B4-BE49-F238E27FC236}">
                <a16:creationId xmlns:a16="http://schemas.microsoft.com/office/drawing/2014/main" id="{593497D4-A3C8-3B80-2344-D36D45F95E69}"/>
              </a:ext>
            </a:extLst>
          </p:cNvPr>
          <p:cNvSpPr txBox="1"/>
          <p:nvPr/>
        </p:nvSpPr>
        <p:spPr>
          <a:xfrm>
            <a:off x="1382788" y="1702028"/>
            <a:ext cx="4077107" cy="2215991"/>
          </a:xfrm>
          <a:prstGeom prst="rect">
            <a:avLst/>
          </a:prstGeom>
          <a:noFill/>
        </p:spPr>
        <p:txBody>
          <a:bodyPr wrap="square" rtlCol="0">
            <a:spAutoFit/>
          </a:bodyPr>
          <a:lstStyle/>
          <a:p>
            <a:pPr algn="ctr"/>
            <a:r>
              <a:rPr lang="en-US" sz="13800" b="1" dirty="0">
                <a:latin typeface="Segoe UI" panose="020B0502040204020203" pitchFamily="34" charset="0"/>
                <a:ea typeface="Segoe UI" panose="020B0502040204020203" pitchFamily="34" charset="0"/>
                <a:cs typeface="Segoe UI" panose="020B0502040204020203" pitchFamily="34" charset="0"/>
              </a:rPr>
              <a:t>161</a:t>
            </a:r>
            <a:endParaRPr lang="en-US" sz="6600" b="1" dirty="0">
              <a:latin typeface="Segoe UI" panose="020B0502040204020203" pitchFamily="34" charset="0"/>
              <a:ea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BDF16D20-240C-D6A1-EC18-A60AB9E82AA9}"/>
              </a:ext>
            </a:extLst>
          </p:cNvPr>
          <p:cNvSpPr txBox="1"/>
          <p:nvPr/>
        </p:nvSpPr>
        <p:spPr>
          <a:xfrm>
            <a:off x="2721258" y="3819893"/>
            <a:ext cx="2963924" cy="769441"/>
          </a:xfrm>
          <a:prstGeom prst="rect">
            <a:avLst/>
          </a:prstGeom>
          <a:noFill/>
        </p:spPr>
        <p:txBody>
          <a:bodyPr wrap="square">
            <a:spAutoFit/>
          </a:bodyPr>
          <a:lstStyle/>
          <a:p>
            <a:r>
              <a:rPr lang="en-US" sz="4400" b="1" dirty="0">
                <a:latin typeface="Segoe UI" panose="020B0502040204020203" pitchFamily="34" charset="0"/>
                <a:ea typeface="Segoe UI" panose="020B0502040204020203" pitchFamily="34" charset="0"/>
                <a:cs typeface="Segoe UI" panose="020B0502040204020203" pitchFamily="34" charset="0"/>
              </a:rPr>
              <a:t>In-person</a:t>
            </a:r>
          </a:p>
        </p:txBody>
      </p:sp>
      <p:sp>
        <p:nvSpPr>
          <p:cNvPr id="15" name="TextBox 14">
            <a:extLst>
              <a:ext uri="{FF2B5EF4-FFF2-40B4-BE49-F238E27FC236}">
                <a16:creationId xmlns:a16="http://schemas.microsoft.com/office/drawing/2014/main" id="{A0466E17-1527-5C95-1145-CF55FE8312FC}"/>
              </a:ext>
            </a:extLst>
          </p:cNvPr>
          <p:cNvSpPr txBox="1"/>
          <p:nvPr/>
        </p:nvSpPr>
        <p:spPr>
          <a:xfrm>
            <a:off x="8262730" y="3819892"/>
            <a:ext cx="2963924" cy="769441"/>
          </a:xfrm>
          <a:prstGeom prst="rect">
            <a:avLst/>
          </a:prstGeom>
          <a:noFill/>
        </p:spPr>
        <p:txBody>
          <a:bodyPr wrap="square">
            <a:spAutoFit/>
          </a:bodyPr>
          <a:lstStyle/>
          <a:p>
            <a:r>
              <a:rPr lang="en-US" sz="4400" b="1" dirty="0">
                <a:latin typeface="Segoe UI" panose="020B0502040204020203" pitchFamily="34" charset="0"/>
                <a:ea typeface="Segoe UI" panose="020B0502040204020203" pitchFamily="34" charset="0"/>
                <a:cs typeface="Segoe UI" panose="020B0502040204020203" pitchFamily="34" charset="0"/>
              </a:rPr>
              <a:t>Virtual</a:t>
            </a:r>
          </a:p>
        </p:txBody>
      </p:sp>
      <p:sp>
        <p:nvSpPr>
          <p:cNvPr id="16" name="TextBox 15">
            <a:extLst>
              <a:ext uri="{FF2B5EF4-FFF2-40B4-BE49-F238E27FC236}">
                <a16:creationId xmlns:a16="http://schemas.microsoft.com/office/drawing/2014/main" id="{1E7C04A8-0A25-0FF1-0B7B-4AA4EE996FD6}"/>
              </a:ext>
            </a:extLst>
          </p:cNvPr>
          <p:cNvSpPr txBox="1"/>
          <p:nvPr/>
        </p:nvSpPr>
        <p:spPr>
          <a:xfrm>
            <a:off x="6679095" y="1702028"/>
            <a:ext cx="4077107" cy="2215991"/>
          </a:xfrm>
          <a:prstGeom prst="rect">
            <a:avLst/>
          </a:prstGeom>
          <a:noFill/>
        </p:spPr>
        <p:txBody>
          <a:bodyPr wrap="square" rtlCol="0">
            <a:spAutoFit/>
          </a:bodyPr>
          <a:lstStyle/>
          <a:p>
            <a:pPr algn="ctr"/>
            <a:r>
              <a:rPr lang="en-US" sz="13800" b="1" dirty="0">
                <a:latin typeface="Segoe UI" panose="020B0502040204020203" pitchFamily="34" charset="0"/>
                <a:ea typeface="Segoe UI" panose="020B0502040204020203" pitchFamily="34" charset="0"/>
                <a:cs typeface="Segoe UI" panose="020B0502040204020203" pitchFamily="34" charset="0"/>
              </a:rPr>
              <a:t>141</a:t>
            </a:r>
            <a:endParaRPr lang="en-US" sz="66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DD904AE6-4D97-ADA8-11DD-6B722221FD03}"/>
              </a:ext>
            </a:extLst>
          </p:cNvPr>
          <p:cNvSpPr txBox="1"/>
          <p:nvPr/>
        </p:nvSpPr>
        <p:spPr>
          <a:xfrm>
            <a:off x="2694753" y="4532333"/>
            <a:ext cx="2427213" cy="461665"/>
          </a:xfrm>
          <a:prstGeom prst="rect">
            <a:avLst/>
          </a:prstGeom>
          <a:noFill/>
        </p:spPr>
        <p:txBody>
          <a:bodyPr wrap="square" rtlCol="0">
            <a:spAutoFit/>
          </a:bodyPr>
          <a:lstStyle/>
          <a:p>
            <a:pPr algn="l"/>
            <a:r>
              <a:rPr lang="en-US" sz="2400" dirty="0">
                <a:latin typeface="Segoe UI" panose="020B0502040204020203" pitchFamily="34" charset="0"/>
                <a:ea typeface="Segoe UI" panose="020B0502040204020203" pitchFamily="34" charset="0"/>
                <a:cs typeface="Segoe UI" panose="020B0502040204020203" pitchFamily="34" charset="0"/>
              </a:rPr>
              <a:t>Synchronous</a:t>
            </a:r>
          </a:p>
        </p:txBody>
      </p:sp>
      <p:sp>
        <p:nvSpPr>
          <p:cNvPr id="3" name="TextBox 2">
            <a:extLst>
              <a:ext uri="{FF2B5EF4-FFF2-40B4-BE49-F238E27FC236}">
                <a16:creationId xmlns:a16="http://schemas.microsoft.com/office/drawing/2014/main" id="{F5757DB6-9C40-E6D1-02D3-6F9506814273}"/>
              </a:ext>
            </a:extLst>
          </p:cNvPr>
          <p:cNvSpPr txBox="1"/>
          <p:nvPr/>
        </p:nvSpPr>
        <p:spPr>
          <a:xfrm>
            <a:off x="8283640" y="4453413"/>
            <a:ext cx="2427213" cy="461665"/>
          </a:xfrm>
          <a:prstGeom prst="rect">
            <a:avLst/>
          </a:prstGeom>
          <a:noFill/>
        </p:spPr>
        <p:txBody>
          <a:bodyPr wrap="square" rtlCol="0">
            <a:spAutoFit/>
          </a:bodyPr>
          <a:lstStyle/>
          <a:p>
            <a:pPr algn="l"/>
            <a:r>
              <a:rPr lang="en-US" sz="2400" dirty="0">
                <a:latin typeface="Segoe UI" panose="020B0502040204020203" pitchFamily="34" charset="0"/>
                <a:ea typeface="Segoe UI" panose="020B0502040204020203" pitchFamily="34" charset="0"/>
                <a:cs typeface="Segoe UI" panose="020B0502040204020203" pitchFamily="34" charset="0"/>
              </a:rPr>
              <a:t>Asynchronous</a:t>
            </a:r>
          </a:p>
        </p:txBody>
      </p:sp>
      <p:sp>
        <p:nvSpPr>
          <p:cNvPr id="4" name="Title 3">
            <a:extLst>
              <a:ext uri="{FF2B5EF4-FFF2-40B4-BE49-F238E27FC236}">
                <a16:creationId xmlns:a16="http://schemas.microsoft.com/office/drawing/2014/main" id="{C4BC4EEC-D62B-7E71-2CB8-CC900E54B0B1}"/>
              </a:ext>
            </a:extLst>
          </p:cNvPr>
          <p:cNvSpPr>
            <a:spLocks noGrp="1"/>
          </p:cNvSpPr>
          <p:nvPr>
            <p:ph type="title"/>
          </p:nvPr>
        </p:nvSpPr>
        <p:spPr>
          <a:xfrm>
            <a:off x="-266510" y="-983735"/>
            <a:ext cx="11493164" cy="701438"/>
          </a:xfrm>
        </p:spPr>
        <p:txBody>
          <a:bodyPr/>
          <a:lstStyle/>
          <a:p>
            <a:r>
              <a:rPr lang="en-US" dirty="0">
                <a:solidFill>
                  <a:srgbClr val="ECECEC"/>
                </a:solidFill>
              </a:rPr>
              <a:t>Returning to In-person and virtual</a:t>
            </a:r>
          </a:p>
        </p:txBody>
      </p:sp>
    </p:spTree>
    <p:extLst>
      <p:ext uri="{BB962C8B-B14F-4D97-AF65-F5344CB8AC3E}">
        <p14:creationId xmlns:p14="http://schemas.microsoft.com/office/powerpoint/2010/main" val="3810366999"/>
      </p:ext>
    </p:extLst>
  </p:cSld>
  <p:clrMapOvr>
    <a:masterClrMapping/>
  </p:clrMapOvr>
  <p:transition spd="slow" advTm="4771">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99E58A-62D3-55B8-C420-733F087CC157}"/>
              </a:ext>
            </a:extLst>
          </p:cNvPr>
          <p:cNvSpPr txBox="1"/>
          <p:nvPr/>
        </p:nvSpPr>
        <p:spPr>
          <a:xfrm>
            <a:off x="1662224" y="1997178"/>
            <a:ext cx="8867553" cy="1107996"/>
          </a:xfrm>
          <a:prstGeom prst="rect">
            <a:avLst/>
          </a:prstGeom>
          <a:noFill/>
        </p:spPr>
        <p:txBody>
          <a:bodyPr wrap="square" rtlCol="0">
            <a:spAutoFit/>
          </a:bodyPr>
          <a:lstStyle/>
          <a:p>
            <a:pPr algn="ctr"/>
            <a:r>
              <a:rPr lang="en-US" sz="6600" dirty="0">
                <a:latin typeface="Bebas Neue" panose="020B0606020202050201" pitchFamily="34" charset="77"/>
                <a:ea typeface="Segoe UI" panose="020B0502040204020203" pitchFamily="34" charset="0"/>
                <a:cs typeface="Segoe UI" panose="020B0502040204020203" pitchFamily="34" charset="0"/>
              </a:rPr>
              <a:t>To bring us together</a:t>
            </a:r>
          </a:p>
        </p:txBody>
      </p:sp>
      <p:grpSp>
        <p:nvGrpSpPr>
          <p:cNvPr id="9" name="Group 8">
            <a:extLst>
              <a:ext uri="{FF2B5EF4-FFF2-40B4-BE49-F238E27FC236}">
                <a16:creationId xmlns:a16="http://schemas.microsoft.com/office/drawing/2014/main" id="{3AB6096C-C2BA-850E-AA7F-72CD147605AD}"/>
              </a:ext>
            </a:extLst>
          </p:cNvPr>
          <p:cNvGrpSpPr/>
          <p:nvPr/>
        </p:nvGrpSpPr>
        <p:grpSpPr>
          <a:xfrm>
            <a:off x="2684682" y="3124796"/>
            <a:ext cx="2198214" cy="1718310"/>
            <a:chOff x="2684682" y="3728300"/>
            <a:chExt cx="2198214" cy="1718310"/>
          </a:xfrm>
        </p:grpSpPr>
        <p:pic>
          <p:nvPicPr>
            <p:cNvPr id="3" name="Graphic 2" descr="Users with solid fill">
              <a:extLst>
                <a:ext uri="{FF2B5EF4-FFF2-40B4-BE49-F238E27FC236}">
                  <a16:creationId xmlns:a16="http://schemas.microsoft.com/office/drawing/2014/main" id="{29D6ECA2-B546-9011-DAB0-144CE40BF4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8436" y="3728300"/>
              <a:ext cx="1278836" cy="1278836"/>
            </a:xfrm>
            <a:prstGeom prst="rect">
              <a:avLst/>
            </a:prstGeom>
          </p:spPr>
        </p:pic>
        <p:sp>
          <p:nvSpPr>
            <p:cNvPr id="4" name="TextBox 3">
              <a:extLst>
                <a:ext uri="{FF2B5EF4-FFF2-40B4-BE49-F238E27FC236}">
                  <a16:creationId xmlns:a16="http://schemas.microsoft.com/office/drawing/2014/main" id="{8D844878-2D0A-E313-15BA-FC6DD698C5D0}"/>
                </a:ext>
              </a:extLst>
            </p:cNvPr>
            <p:cNvSpPr txBox="1"/>
            <p:nvPr/>
          </p:nvSpPr>
          <p:spPr>
            <a:xfrm>
              <a:off x="2684682" y="4861835"/>
              <a:ext cx="2198214" cy="584775"/>
            </a:xfrm>
            <a:prstGeom prst="rect">
              <a:avLst/>
            </a:prstGeom>
            <a:noFill/>
          </p:spPr>
          <p:txBody>
            <a:bodyPr wrap="square">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In-person</a:t>
              </a:r>
            </a:p>
          </p:txBody>
        </p:sp>
      </p:grpSp>
      <p:grpSp>
        <p:nvGrpSpPr>
          <p:cNvPr id="10" name="Group 9">
            <a:extLst>
              <a:ext uri="{FF2B5EF4-FFF2-40B4-BE49-F238E27FC236}">
                <a16:creationId xmlns:a16="http://schemas.microsoft.com/office/drawing/2014/main" id="{81EFDB39-11DC-D687-D5DA-24125C0EDB9B}"/>
              </a:ext>
            </a:extLst>
          </p:cNvPr>
          <p:cNvGrpSpPr/>
          <p:nvPr/>
        </p:nvGrpSpPr>
        <p:grpSpPr>
          <a:xfrm>
            <a:off x="6884400" y="3219653"/>
            <a:ext cx="2963924" cy="1623453"/>
            <a:chOff x="7926816" y="3823157"/>
            <a:chExt cx="2963924" cy="1623453"/>
          </a:xfrm>
        </p:grpSpPr>
        <p:pic>
          <p:nvPicPr>
            <p:cNvPr id="2" name="Graphic 1" descr="Online meeting with solid fill">
              <a:extLst>
                <a:ext uri="{FF2B5EF4-FFF2-40B4-BE49-F238E27FC236}">
                  <a16:creationId xmlns:a16="http://schemas.microsoft.com/office/drawing/2014/main" id="{13328F71-01DB-253A-084D-3994E8B7D0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9178" y="3823157"/>
              <a:ext cx="1219200" cy="1219200"/>
            </a:xfrm>
            <a:prstGeom prst="rect">
              <a:avLst/>
            </a:prstGeom>
          </p:spPr>
        </p:pic>
        <p:sp>
          <p:nvSpPr>
            <p:cNvPr id="6" name="TextBox 5">
              <a:extLst>
                <a:ext uri="{FF2B5EF4-FFF2-40B4-BE49-F238E27FC236}">
                  <a16:creationId xmlns:a16="http://schemas.microsoft.com/office/drawing/2014/main" id="{23932886-DCE0-2183-6464-FF57BCB14274}"/>
                </a:ext>
              </a:extLst>
            </p:cNvPr>
            <p:cNvSpPr txBox="1"/>
            <p:nvPr/>
          </p:nvSpPr>
          <p:spPr>
            <a:xfrm>
              <a:off x="7926816" y="4861835"/>
              <a:ext cx="2963924" cy="584775"/>
            </a:xfrm>
            <a:prstGeom prst="rect">
              <a:avLst/>
            </a:prstGeom>
            <a:noFill/>
          </p:spPr>
          <p:txBody>
            <a:bodyPr wrap="square">
              <a:spAutoFit/>
            </a:bodyPr>
            <a:lstStyle>
              <a:defPPr>
                <a:defRPr lang="en-US"/>
              </a:defPPr>
              <a:lvl1pPr algn="ctr">
                <a:defRPr sz="3200">
                  <a:latin typeface="Segoe UI" panose="020B0502040204020203" pitchFamily="34" charset="0"/>
                  <a:ea typeface="Segoe UI" panose="020B0502040204020203" pitchFamily="34" charset="0"/>
                  <a:cs typeface="Segoe UI" panose="020B0502040204020203" pitchFamily="34" charset="0"/>
                </a:defRPr>
              </a:lvl1pPr>
            </a:lstStyle>
            <a:p>
              <a:r>
                <a:rPr lang="en-US" dirty="0"/>
                <a:t>Virtual</a:t>
              </a:r>
            </a:p>
          </p:txBody>
        </p:sp>
      </p:grpSp>
      <p:sp>
        <p:nvSpPr>
          <p:cNvPr id="7" name="TextBox 6">
            <a:extLst>
              <a:ext uri="{FF2B5EF4-FFF2-40B4-BE49-F238E27FC236}">
                <a16:creationId xmlns:a16="http://schemas.microsoft.com/office/drawing/2014/main" id="{1F0D474C-DAC4-510F-D367-87F5772C2752}"/>
              </a:ext>
            </a:extLst>
          </p:cNvPr>
          <p:cNvSpPr txBox="1"/>
          <p:nvPr/>
        </p:nvSpPr>
        <p:spPr>
          <a:xfrm>
            <a:off x="5376672" y="3139308"/>
            <a:ext cx="1435608" cy="1015663"/>
          </a:xfrm>
          <a:prstGeom prst="rect">
            <a:avLst/>
          </a:prstGeom>
          <a:noFill/>
        </p:spPr>
        <p:txBody>
          <a:bodyPr wrap="square" rtlCol="0">
            <a:spAutoFit/>
          </a:bodyPr>
          <a:lstStyle/>
          <a:p>
            <a:pPr algn="ctr"/>
            <a:r>
              <a:rPr lang="en-US" sz="6000" b="1" dirty="0">
                <a:latin typeface="Segoe UI" panose="020B0502040204020203" pitchFamily="34" charset="0"/>
                <a:ea typeface="Segoe UI" panose="020B0502040204020203" pitchFamily="34" charset="0"/>
                <a:cs typeface="Segoe UI" panose="020B0502040204020203" pitchFamily="34" charset="0"/>
              </a:rPr>
              <a:t>+</a:t>
            </a:r>
          </a:p>
        </p:txBody>
      </p:sp>
      <p:sp>
        <p:nvSpPr>
          <p:cNvPr id="8" name="Title 7">
            <a:extLst>
              <a:ext uri="{FF2B5EF4-FFF2-40B4-BE49-F238E27FC236}">
                <a16:creationId xmlns:a16="http://schemas.microsoft.com/office/drawing/2014/main" id="{17EAF898-8AB7-873E-1697-4EC895E4A984}"/>
              </a:ext>
            </a:extLst>
          </p:cNvPr>
          <p:cNvSpPr>
            <a:spLocks noGrp="1"/>
          </p:cNvSpPr>
          <p:nvPr>
            <p:ph type="title"/>
          </p:nvPr>
        </p:nvSpPr>
        <p:spPr>
          <a:xfrm>
            <a:off x="0" y="-855398"/>
            <a:ext cx="11493164" cy="701438"/>
          </a:xfrm>
        </p:spPr>
        <p:txBody>
          <a:bodyPr/>
          <a:lstStyle/>
          <a:p>
            <a:r>
              <a:rPr lang="en-US" dirty="0">
                <a:solidFill>
                  <a:srgbClr val="ECECEC"/>
                </a:solidFill>
              </a:rPr>
              <a:t>To bring</a:t>
            </a:r>
            <a:r>
              <a:rPr lang="en-US" baseline="0" dirty="0">
                <a:solidFill>
                  <a:srgbClr val="ECECEC"/>
                </a:solidFill>
              </a:rPr>
              <a:t> us together</a:t>
            </a:r>
            <a:endParaRPr lang="en-US" dirty="0">
              <a:solidFill>
                <a:srgbClr val="ECECEC"/>
              </a:solidFill>
            </a:endParaRPr>
          </a:p>
        </p:txBody>
      </p:sp>
    </p:spTree>
    <p:extLst>
      <p:ext uri="{BB962C8B-B14F-4D97-AF65-F5344CB8AC3E}">
        <p14:creationId xmlns:p14="http://schemas.microsoft.com/office/powerpoint/2010/main" val="2804865466"/>
      </p:ext>
    </p:extLst>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99E58A-62D3-55B8-C420-733F087CC157}"/>
              </a:ext>
            </a:extLst>
          </p:cNvPr>
          <p:cNvSpPr txBox="1"/>
          <p:nvPr/>
        </p:nvSpPr>
        <p:spPr>
          <a:xfrm>
            <a:off x="1662224" y="1997178"/>
            <a:ext cx="8867553" cy="1107996"/>
          </a:xfrm>
          <a:prstGeom prst="rect">
            <a:avLst/>
          </a:prstGeom>
          <a:noFill/>
        </p:spPr>
        <p:txBody>
          <a:bodyPr wrap="square" rtlCol="0">
            <a:spAutoFit/>
          </a:bodyPr>
          <a:lstStyle/>
          <a:p>
            <a:pPr algn="ctr"/>
            <a:r>
              <a:rPr lang="en-US" sz="6600" dirty="0">
                <a:latin typeface="Bebas Neue" panose="020B0606020202050201" pitchFamily="34" charset="77"/>
                <a:ea typeface="Segoe UI" panose="020B0502040204020203" pitchFamily="34" charset="0"/>
                <a:cs typeface="Segoe UI" panose="020B0502040204020203" pitchFamily="34" charset="0"/>
              </a:rPr>
              <a:t>To bring us together</a:t>
            </a:r>
          </a:p>
        </p:txBody>
      </p:sp>
      <p:grpSp>
        <p:nvGrpSpPr>
          <p:cNvPr id="9" name="Group 8">
            <a:extLst>
              <a:ext uri="{FF2B5EF4-FFF2-40B4-BE49-F238E27FC236}">
                <a16:creationId xmlns:a16="http://schemas.microsoft.com/office/drawing/2014/main" id="{3AB6096C-C2BA-850E-AA7F-72CD147605AD}"/>
              </a:ext>
            </a:extLst>
          </p:cNvPr>
          <p:cNvGrpSpPr/>
          <p:nvPr/>
        </p:nvGrpSpPr>
        <p:grpSpPr>
          <a:xfrm>
            <a:off x="3781962" y="3124796"/>
            <a:ext cx="2198214" cy="1718310"/>
            <a:chOff x="2684682" y="3728300"/>
            <a:chExt cx="2198214" cy="1718310"/>
          </a:xfrm>
        </p:grpSpPr>
        <p:pic>
          <p:nvPicPr>
            <p:cNvPr id="3" name="Graphic 2" descr="Users with solid fill">
              <a:extLst>
                <a:ext uri="{FF2B5EF4-FFF2-40B4-BE49-F238E27FC236}">
                  <a16:creationId xmlns:a16="http://schemas.microsoft.com/office/drawing/2014/main" id="{29D6ECA2-B546-9011-DAB0-144CE40BF4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8436" y="3728300"/>
              <a:ext cx="1278836" cy="1278836"/>
            </a:xfrm>
            <a:prstGeom prst="rect">
              <a:avLst/>
            </a:prstGeom>
          </p:spPr>
        </p:pic>
        <p:sp>
          <p:nvSpPr>
            <p:cNvPr id="4" name="TextBox 3">
              <a:extLst>
                <a:ext uri="{FF2B5EF4-FFF2-40B4-BE49-F238E27FC236}">
                  <a16:creationId xmlns:a16="http://schemas.microsoft.com/office/drawing/2014/main" id="{8D844878-2D0A-E313-15BA-FC6DD698C5D0}"/>
                </a:ext>
              </a:extLst>
            </p:cNvPr>
            <p:cNvSpPr txBox="1"/>
            <p:nvPr/>
          </p:nvSpPr>
          <p:spPr>
            <a:xfrm>
              <a:off x="2684682" y="4861835"/>
              <a:ext cx="2198214" cy="584775"/>
            </a:xfrm>
            <a:prstGeom prst="rect">
              <a:avLst/>
            </a:prstGeom>
            <a:noFill/>
          </p:spPr>
          <p:txBody>
            <a:bodyPr wrap="square">
              <a:spAutoFit/>
            </a:bodyPr>
            <a:lstStyle/>
            <a:p>
              <a:pPr algn="ctr"/>
              <a:r>
                <a:rPr lang="en-US" sz="3200" dirty="0">
                  <a:latin typeface="Segoe UI" panose="020B0502040204020203" pitchFamily="34" charset="0"/>
                  <a:ea typeface="Segoe UI" panose="020B0502040204020203" pitchFamily="34" charset="0"/>
                  <a:cs typeface="Segoe UI" panose="020B0502040204020203" pitchFamily="34" charset="0"/>
                </a:rPr>
                <a:t>In-person</a:t>
              </a:r>
            </a:p>
          </p:txBody>
        </p:sp>
      </p:grpSp>
      <p:grpSp>
        <p:nvGrpSpPr>
          <p:cNvPr id="10" name="Group 9">
            <a:extLst>
              <a:ext uri="{FF2B5EF4-FFF2-40B4-BE49-F238E27FC236}">
                <a16:creationId xmlns:a16="http://schemas.microsoft.com/office/drawing/2014/main" id="{81EFDB39-11DC-D687-D5DA-24125C0EDB9B}"/>
              </a:ext>
            </a:extLst>
          </p:cNvPr>
          <p:cNvGrpSpPr/>
          <p:nvPr/>
        </p:nvGrpSpPr>
        <p:grpSpPr>
          <a:xfrm>
            <a:off x="5787120" y="3219653"/>
            <a:ext cx="2963924" cy="1623453"/>
            <a:chOff x="7926816" y="3823157"/>
            <a:chExt cx="2963924" cy="1623453"/>
          </a:xfrm>
        </p:grpSpPr>
        <p:pic>
          <p:nvPicPr>
            <p:cNvPr id="2" name="Graphic 1" descr="Online meeting with solid fill">
              <a:extLst>
                <a:ext uri="{FF2B5EF4-FFF2-40B4-BE49-F238E27FC236}">
                  <a16:creationId xmlns:a16="http://schemas.microsoft.com/office/drawing/2014/main" id="{13328F71-01DB-253A-084D-3994E8B7D0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9178" y="3823157"/>
              <a:ext cx="1219200" cy="1219200"/>
            </a:xfrm>
            <a:prstGeom prst="rect">
              <a:avLst/>
            </a:prstGeom>
          </p:spPr>
        </p:pic>
        <p:sp>
          <p:nvSpPr>
            <p:cNvPr id="6" name="TextBox 5">
              <a:extLst>
                <a:ext uri="{FF2B5EF4-FFF2-40B4-BE49-F238E27FC236}">
                  <a16:creationId xmlns:a16="http://schemas.microsoft.com/office/drawing/2014/main" id="{23932886-DCE0-2183-6464-FF57BCB14274}"/>
                </a:ext>
              </a:extLst>
            </p:cNvPr>
            <p:cNvSpPr txBox="1"/>
            <p:nvPr/>
          </p:nvSpPr>
          <p:spPr>
            <a:xfrm>
              <a:off x="7926816" y="4861835"/>
              <a:ext cx="2963924" cy="584775"/>
            </a:xfrm>
            <a:prstGeom prst="rect">
              <a:avLst/>
            </a:prstGeom>
            <a:noFill/>
          </p:spPr>
          <p:txBody>
            <a:bodyPr wrap="square">
              <a:spAutoFit/>
            </a:bodyPr>
            <a:lstStyle>
              <a:defPPr>
                <a:defRPr lang="en-US"/>
              </a:defPPr>
              <a:lvl1pPr algn="ctr">
                <a:defRPr sz="3200">
                  <a:latin typeface="Segoe UI" panose="020B0502040204020203" pitchFamily="34" charset="0"/>
                  <a:ea typeface="Segoe UI" panose="020B0502040204020203" pitchFamily="34" charset="0"/>
                  <a:cs typeface="Segoe UI" panose="020B0502040204020203" pitchFamily="34" charset="0"/>
                </a:defRPr>
              </a:lvl1pPr>
            </a:lstStyle>
            <a:p>
              <a:r>
                <a:rPr lang="en-US" dirty="0"/>
                <a:t>Virtual</a:t>
              </a:r>
            </a:p>
          </p:txBody>
        </p:sp>
      </p:grpSp>
      <p:sp>
        <p:nvSpPr>
          <p:cNvPr id="7" name="TextBox 6">
            <a:extLst>
              <a:ext uri="{FF2B5EF4-FFF2-40B4-BE49-F238E27FC236}">
                <a16:creationId xmlns:a16="http://schemas.microsoft.com/office/drawing/2014/main" id="{1F0D474C-DAC4-510F-D367-87F5772C2752}"/>
              </a:ext>
            </a:extLst>
          </p:cNvPr>
          <p:cNvSpPr txBox="1"/>
          <p:nvPr/>
        </p:nvSpPr>
        <p:spPr>
          <a:xfrm>
            <a:off x="5376672" y="3139308"/>
            <a:ext cx="1435608" cy="1015663"/>
          </a:xfrm>
          <a:prstGeom prst="rect">
            <a:avLst/>
          </a:prstGeom>
          <a:noFill/>
        </p:spPr>
        <p:txBody>
          <a:bodyPr wrap="square" rtlCol="0">
            <a:spAutoFit/>
          </a:bodyPr>
          <a:lstStyle/>
          <a:p>
            <a:pPr algn="ctr"/>
            <a:r>
              <a:rPr lang="en-US" sz="6000" b="1" dirty="0">
                <a:latin typeface="Segoe UI" panose="020B0502040204020203" pitchFamily="34" charset="0"/>
                <a:ea typeface="Segoe UI" panose="020B0502040204020203" pitchFamily="34" charset="0"/>
                <a:cs typeface="Segoe UI" panose="020B0502040204020203" pitchFamily="34" charset="0"/>
              </a:rPr>
              <a:t>+</a:t>
            </a:r>
          </a:p>
        </p:txBody>
      </p:sp>
      <p:sp>
        <p:nvSpPr>
          <p:cNvPr id="11" name="Rounded Rectangle 10">
            <a:extLst>
              <a:ext uri="{FF2B5EF4-FFF2-40B4-BE49-F238E27FC236}">
                <a16:creationId xmlns:a16="http://schemas.microsoft.com/office/drawing/2014/main" id="{0A04FD1B-B729-CCB1-56E2-81C9263EBD99}"/>
              </a:ext>
            </a:extLst>
          </p:cNvPr>
          <p:cNvSpPr/>
          <p:nvPr/>
        </p:nvSpPr>
        <p:spPr>
          <a:xfrm>
            <a:off x="3438144" y="3105174"/>
            <a:ext cx="5175504" cy="197889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3E564C5-94A5-4660-6195-031154DFC75E}"/>
              </a:ext>
            </a:extLst>
          </p:cNvPr>
          <p:cNvSpPr>
            <a:spLocks noGrp="1"/>
          </p:cNvSpPr>
          <p:nvPr>
            <p:ph type="title"/>
          </p:nvPr>
        </p:nvSpPr>
        <p:spPr>
          <a:xfrm>
            <a:off x="233594" y="-701438"/>
            <a:ext cx="11493164" cy="701438"/>
          </a:xfrm>
        </p:spPr>
        <p:txBody>
          <a:bodyPr/>
          <a:lstStyle/>
          <a:p>
            <a:r>
              <a:rPr lang="en-US" dirty="0">
                <a:solidFill>
                  <a:srgbClr val="ECECEC"/>
                </a:solidFill>
              </a:rPr>
              <a:t>To bring us together</a:t>
            </a:r>
          </a:p>
        </p:txBody>
      </p:sp>
      <p:sp>
        <p:nvSpPr>
          <p:cNvPr id="13" name="TextBox 12">
            <a:extLst>
              <a:ext uri="{FF2B5EF4-FFF2-40B4-BE49-F238E27FC236}">
                <a16:creationId xmlns:a16="http://schemas.microsoft.com/office/drawing/2014/main" id="{060CBAAE-8EA7-FE10-F5FD-7D9EED8B84A7}"/>
              </a:ext>
            </a:extLst>
          </p:cNvPr>
          <p:cNvSpPr txBox="1"/>
          <p:nvPr/>
        </p:nvSpPr>
        <p:spPr>
          <a:xfrm>
            <a:off x="358060" y="-502318"/>
            <a:ext cx="6160168" cy="369332"/>
          </a:xfrm>
          <a:prstGeom prst="rect">
            <a:avLst/>
          </a:prstGeom>
          <a:noFill/>
        </p:spPr>
        <p:txBody>
          <a:bodyPr wrap="square">
            <a:spAutoFit/>
          </a:bodyPr>
          <a:lstStyle/>
          <a:p>
            <a:r>
              <a:rPr lang="en-US" dirty="0">
                <a:solidFill>
                  <a:srgbClr val="ECECEC"/>
                </a:solidFill>
              </a:rPr>
              <a:t>To bring</a:t>
            </a:r>
            <a:r>
              <a:rPr lang="en-US" baseline="0" dirty="0">
                <a:solidFill>
                  <a:srgbClr val="ECECEC"/>
                </a:solidFill>
              </a:rPr>
              <a:t> us together</a:t>
            </a:r>
            <a:endParaRPr lang="en-US" dirty="0">
              <a:solidFill>
                <a:srgbClr val="ECECEC"/>
              </a:solidFill>
            </a:endParaRPr>
          </a:p>
        </p:txBody>
      </p:sp>
    </p:spTree>
    <p:extLst>
      <p:ext uri="{BB962C8B-B14F-4D97-AF65-F5344CB8AC3E}">
        <p14:creationId xmlns:p14="http://schemas.microsoft.com/office/powerpoint/2010/main" val="3209907727"/>
      </p:ext>
    </p:extLst>
  </p:cSld>
  <p:clrMapOvr>
    <a:masterClrMapping/>
  </p:clrMapOvr>
  <mc:AlternateContent xmlns:mc="http://schemas.openxmlformats.org/markup-compatibility/2006" xmlns:p159="http://schemas.microsoft.com/office/powerpoint/2015/09/main">
    <mc:Choice Requires="p159">
      <p:transition advTm="1450">
        <p159:morph option="byObject"/>
      </p:transition>
    </mc:Choice>
    <mc:Fallback xmlns="">
      <p:transition advTm="145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scord logo">
            <a:extLst>
              <a:ext uri="{FF2B5EF4-FFF2-40B4-BE49-F238E27FC236}">
                <a16:creationId xmlns:a16="http://schemas.microsoft.com/office/drawing/2014/main" id="{571FB11C-D11A-E9B7-C359-2563B3DF4B3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34356" y="428625"/>
            <a:ext cx="9619343" cy="541088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Laptop with solid fill">
            <a:extLst>
              <a:ext uri="{FF2B5EF4-FFF2-40B4-BE49-F238E27FC236}">
                <a16:creationId xmlns:a16="http://schemas.microsoft.com/office/drawing/2014/main" id="{E3A1D965-3926-A616-6A69-A8FA760D87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3218" y="3936997"/>
            <a:ext cx="731520" cy="731520"/>
          </a:xfrm>
          <a:prstGeom prst="rect">
            <a:avLst/>
          </a:prstGeom>
        </p:spPr>
      </p:pic>
      <p:pic>
        <p:nvPicPr>
          <p:cNvPr id="7" name="Graphic 6" descr="Smart Phone with solid fill">
            <a:extLst>
              <a:ext uri="{FF2B5EF4-FFF2-40B4-BE49-F238E27FC236}">
                <a16:creationId xmlns:a16="http://schemas.microsoft.com/office/drawing/2014/main" id="{181A7652-735C-CB42-BD6A-92E6E1E314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0464" y="4028437"/>
            <a:ext cx="548640" cy="548640"/>
          </a:xfrm>
          <a:prstGeom prst="rect">
            <a:avLst/>
          </a:prstGeom>
        </p:spPr>
      </p:pic>
      <p:sp>
        <p:nvSpPr>
          <p:cNvPr id="8" name="TextBox 7">
            <a:extLst>
              <a:ext uri="{FF2B5EF4-FFF2-40B4-BE49-F238E27FC236}">
                <a16:creationId xmlns:a16="http://schemas.microsoft.com/office/drawing/2014/main" id="{5C889A9A-0EF4-BD0A-F966-094C3B1A2765}"/>
              </a:ext>
            </a:extLst>
          </p:cNvPr>
          <p:cNvSpPr txBox="1"/>
          <p:nvPr/>
        </p:nvSpPr>
        <p:spPr>
          <a:xfrm>
            <a:off x="6341250" y="4071925"/>
            <a:ext cx="1874211" cy="400110"/>
          </a:xfrm>
          <a:prstGeom prst="rect">
            <a:avLst/>
          </a:prstGeom>
          <a:noFill/>
        </p:spPr>
        <p:txBody>
          <a:bodyPr wrap="square" rtlCol="0">
            <a:spAutoFit/>
          </a:bodyPr>
          <a:lstStyle/>
          <a:p>
            <a:pPr algn="l"/>
            <a:r>
              <a:rPr lang="en-US" sz="2000" dirty="0">
                <a:latin typeface="Segoe UI" panose="020B0502040204020203" pitchFamily="34" charset="0"/>
                <a:ea typeface="Segoe UI" panose="020B0502040204020203" pitchFamily="34" charset="0"/>
                <a:cs typeface="Segoe UI" panose="020B0502040204020203" pitchFamily="34" charset="0"/>
              </a:rPr>
              <a:t>Mac/Windows</a:t>
            </a:r>
          </a:p>
        </p:txBody>
      </p:sp>
      <p:pic>
        <p:nvPicPr>
          <p:cNvPr id="12" name="Graphic 11" descr="Browser window with solid fill">
            <a:extLst>
              <a:ext uri="{FF2B5EF4-FFF2-40B4-BE49-F238E27FC236}">
                <a16:creationId xmlns:a16="http://schemas.microsoft.com/office/drawing/2014/main" id="{BC7A71FE-B3CC-6B4D-C528-D403826082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7068" y="3958742"/>
            <a:ext cx="688031" cy="688031"/>
          </a:xfrm>
          <a:prstGeom prst="rect">
            <a:avLst/>
          </a:prstGeom>
        </p:spPr>
      </p:pic>
      <p:sp>
        <p:nvSpPr>
          <p:cNvPr id="13" name="TextBox 12">
            <a:extLst>
              <a:ext uri="{FF2B5EF4-FFF2-40B4-BE49-F238E27FC236}">
                <a16:creationId xmlns:a16="http://schemas.microsoft.com/office/drawing/2014/main" id="{80EBB289-D8C5-40CF-8D15-A559C348C6F1}"/>
              </a:ext>
            </a:extLst>
          </p:cNvPr>
          <p:cNvSpPr txBox="1"/>
          <p:nvPr/>
        </p:nvSpPr>
        <p:spPr>
          <a:xfrm>
            <a:off x="4750443" y="4071925"/>
            <a:ext cx="1015092" cy="400110"/>
          </a:xfrm>
          <a:prstGeom prst="rect">
            <a:avLst/>
          </a:prstGeom>
          <a:noFill/>
        </p:spPr>
        <p:txBody>
          <a:bodyPr wrap="square" rtlCol="0">
            <a:spAutoFit/>
          </a:bodyPr>
          <a:lstStyle/>
          <a:p>
            <a:pPr algn="l"/>
            <a:r>
              <a:rPr lang="en-US" sz="2000" dirty="0">
                <a:latin typeface="Segoe UI" panose="020B0502040204020203" pitchFamily="34" charset="0"/>
                <a:ea typeface="Segoe UI" panose="020B0502040204020203" pitchFamily="34" charset="0"/>
                <a:cs typeface="Segoe UI" panose="020B0502040204020203" pitchFamily="34" charset="0"/>
              </a:rPr>
              <a:t>Web</a:t>
            </a:r>
          </a:p>
        </p:txBody>
      </p:sp>
      <p:sp>
        <p:nvSpPr>
          <p:cNvPr id="14" name="TextBox 13">
            <a:extLst>
              <a:ext uri="{FF2B5EF4-FFF2-40B4-BE49-F238E27FC236}">
                <a16:creationId xmlns:a16="http://schemas.microsoft.com/office/drawing/2014/main" id="{D72B2BB2-71D4-2CA4-204D-FE43C4CDC5C8}"/>
              </a:ext>
            </a:extLst>
          </p:cNvPr>
          <p:cNvSpPr txBox="1"/>
          <p:nvPr/>
        </p:nvSpPr>
        <p:spPr>
          <a:xfrm>
            <a:off x="8690974" y="4071925"/>
            <a:ext cx="2545443" cy="400110"/>
          </a:xfrm>
          <a:prstGeom prst="rect">
            <a:avLst/>
          </a:prstGeom>
          <a:noFill/>
        </p:spPr>
        <p:txBody>
          <a:bodyPr wrap="square" rtlCol="0">
            <a:spAutoFit/>
          </a:bodyPr>
          <a:lstStyle/>
          <a:p>
            <a:pPr algn="l"/>
            <a:r>
              <a:rPr lang="en-US" sz="2000" dirty="0">
                <a:latin typeface="Segoe UI" panose="020B0502040204020203" pitchFamily="34" charset="0"/>
                <a:ea typeface="Segoe UI" panose="020B0502040204020203" pitchFamily="34" charset="0"/>
                <a:cs typeface="Segoe UI" panose="020B0502040204020203" pitchFamily="34" charset="0"/>
              </a:rPr>
              <a:t>Android/iPhone</a:t>
            </a:r>
          </a:p>
        </p:txBody>
      </p:sp>
      <p:sp>
        <p:nvSpPr>
          <p:cNvPr id="2" name="Title 1">
            <a:extLst>
              <a:ext uri="{FF2B5EF4-FFF2-40B4-BE49-F238E27FC236}">
                <a16:creationId xmlns:a16="http://schemas.microsoft.com/office/drawing/2014/main" id="{37E2EAEC-BCE1-8D68-694C-F3B7AD0518C5}"/>
              </a:ext>
            </a:extLst>
          </p:cNvPr>
          <p:cNvSpPr>
            <a:spLocks noGrp="1"/>
          </p:cNvSpPr>
          <p:nvPr>
            <p:ph type="title"/>
          </p:nvPr>
        </p:nvSpPr>
        <p:spPr>
          <a:xfrm>
            <a:off x="-117930" y="-889300"/>
            <a:ext cx="10515600" cy="896938"/>
          </a:xfrm>
        </p:spPr>
        <p:txBody>
          <a:bodyPr/>
          <a:lstStyle/>
          <a:p>
            <a:r>
              <a:rPr lang="en-US" dirty="0">
                <a:solidFill>
                  <a:srgbClr val="ECECEC"/>
                </a:solidFill>
              </a:rPr>
              <a:t>Discord intro</a:t>
            </a:r>
          </a:p>
        </p:txBody>
      </p:sp>
    </p:spTree>
    <p:extLst>
      <p:ext uri="{BB962C8B-B14F-4D97-AF65-F5344CB8AC3E}">
        <p14:creationId xmlns:p14="http://schemas.microsoft.com/office/powerpoint/2010/main" val="2000509698"/>
      </p:ext>
    </p:extLst>
  </p:cSld>
  <p:clrMapOvr>
    <a:masterClrMapping/>
  </p:clrMapOvr>
  <mc:AlternateContent xmlns:mc="http://schemas.openxmlformats.org/markup-compatibility/2006" xmlns:p14="http://schemas.microsoft.com/office/powerpoint/2010/main">
    <mc:Choice Requires="p14">
      <p:transition spd="slow" p14:dur="2000" advTm="7717"/>
    </mc:Choice>
    <mc:Fallback xmlns="">
      <p:transition spd="slow" advTm="77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A group of people on stage&#10;&#10;Description automatically generated with medium confidence">
            <a:extLst>
              <a:ext uri="{FF2B5EF4-FFF2-40B4-BE49-F238E27FC236}">
                <a16:creationId xmlns:a16="http://schemas.microsoft.com/office/drawing/2014/main" id="{C719B39B-DD35-425F-8AC1-7652A212ECE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An interactive demo of tactile robots at ASSETS'19">
            <a:extLst>
              <a:ext uri="{FF2B5EF4-FFF2-40B4-BE49-F238E27FC236}">
                <a16:creationId xmlns:a16="http://schemas.microsoft.com/office/drawing/2014/main" id="{DD53A396-4C2E-494D-83DA-698A0B6AE669}"/>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A group of people posing for a photo&#10;&#10;Description automatically generated">
            <a:extLst>
              <a:ext uri="{FF2B5EF4-FFF2-40B4-BE49-F238E27FC236}">
                <a16:creationId xmlns:a16="http://schemas.microsoft.com/office/drawing/2014/main" id="{62A3F458-C0A0-4B19-8F58-2DEDF74E093D}"/>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 group of people sitting in a room with a projection screen&#10;&#10;Description automatically generated with low confidence">
            <a:extLst>
              <a:ext uri="{FF2B5EF4-FFF2-40B4-BE49-F238E27FC236}">
                <a16:creationId xmlns:a16="http://schemas.microsoft.com/office/drawing/2014/main" id="{4F51A9E0-9EE4-46DD-B926-30D47E3FDAA5}"/>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Two people looking at a poster&#10;&#10;Description automatically generated with medium confidence">
            <a:extLst>
              <a:ext uri="{FF2B5EF4-FFF2-40B4-BE49-F238E27FC236}">
                <a16:creationId xmlns:a16="http://schemas.microsoft.com/office/drawing/2014/main" id="{B5E53381-FFC4-4CA6-A057-4C8B2C8CE5AE}"/>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r="-159"/>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6A780A8E-0358-4075-97A2-90EB4677E4DE}"/>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14EAC6A-FB21-4350-913F-FA5C70A20900}"/>
              </a:ext>
            </a:extLst>
          </p:cNvPr>
          <p:cNvSpPr/>
          <p:nvPr/>
        </p:nvSpPr>
        <p:spPr>
          <a:xfrm>
            <a:off x="-119271" y="702283"/>
            <a:ext cx="3096387"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4">
            <a:extLst>
              <a:ext uri="{FF2B5EF4-FFF2-40B4-BE49-F238E27FC236}">
                <a16:creationId xmlns:a16="http://schemas.microsoft.com/office/drawing/2014/main" id="{766466A9-CE62-4DDF-B121-1B4655312CB0}"/>
              </a:ext>
            </a:extLst>
          </p:cNvPr>
          <p:cNvSpPr>
            <a:spLocks noGrp="1"/>
          </p:cNvSpPr>
          <p:nvPr>
            <p:ph type="title"/>
          </p:nvPr>
        </p:nvSpPr>
        <p:spPr>
          <a:xfrm>
            <a:off x="432030" y="851547"/>
            <a:ext cx="2892757" cy="558497"/>
          </a:xfrm>
        </p:spPr>
        <p:txBody>
          <a:bodyPr/>
          <a:lstStyle/>
          <a:p>
            <a:r>
              <a:rPr lang="en-US" sz="4000" dirty="0">
                <a:solidFill>
                  <a:schemeClr val="bg1"/>
                </a:solidFill>
              </a:rPr>
              <a:t>ASSETS 2019</a:t>
            </a:r>
          </a:p>
        </p:txBody>
      </p:sp>
      <p:sp>
        <p:nvSpPr>
          <p:cNvPr id="12" name="TextBox 11">
            <a:extLst>
              <a:ext uri="{FF2B5EF4-FFF2-40B4-BE49-F238E27FC236}">
                <a16:creationId xmlns:a16="http://schemas.microsoft.com/office/drawing/2014/main" id="{5850624D-E614-48CC-B7B7-D0F63C4A4036}"/>
              </a:ext>
            </a:extLst>
          </p:cNvPr>
          <p:cNvSpPr txBox="1"/>
          <p:nvPr/>
        </p:nvSpPr>
        <p:spPr>
          <a:xfrm>
            <a:off x="310099" y="1319498"/>
            <a:ext cx="3347499" cy="400110"/>
          </a:xfrm>
          <a:prstGeom prst="rect">
            <a:avLst/>
          </a:prstGeom>
          <a:noFill/>
        </p:spPr>
        <p:txBody>
          <a:bodyPr wrap="square" tIns="45720" bIns="45720" rtlCol="0">
            <a:spAutoFit/>
          </a:bodyPr>
          <a:lstStyle/>
          <a:p>
            <a:r>
              <a:rPr lang="en-US" sz="2000" b="0" i="0" dirty="0">
                <a:solidFill>
                  <a:schemeClr val="bg1"/>
                </a:solidFill>
                <a:effectLst/>
                <a:latin typeface="Raleway" panose="020B0503030101060003" pitchFamily="34" charset="0"/>
              </a:rPr>
              <a:t>Pittsburgh, PA</a:t>
            </a:r>
            <a:endParaRPr lang="en-US" sz="2000" dirty="0">
              <a:solidFill>
                <a:schemeClr val="bg1"/>
              </a:solidFill>
              <a:latin typeface="Raleway" panose="020B0503030101060003" pitchFamily="34" charset="0"/>
              <a:cs typeface="Segoe UI Light" panose="020B0502040204020203" pitchFamily="34" charset="0"/>
            </a:endParaRPr>
          </a:p>
        </p:txBody>
      </p:sp>
    </p:spTree>
    <p:extLst>
      <p:ext uri="{BB962C8B-B14F-4D97-AF65-F5344CB8AC3E}">
        <p14:creationId xmlns:p14="http://schemas.microsoft.com/office/powerpoint/2010/main" val="989626930"/>
      </p:ext>
    </p:extLst>
  </p:cSld>
  <p:clrMapOvr>
    <a:masterClrMapping/>
  </p:clrMapOvr>
  <mc:AlternateContent xmlns:mc="http://schemas.openxmlformats.org/markup-compatibility/2006" xmlns:p14="http://schemas.microsoft.com/office/powerpoint/2010/main">
    <mc:Choice Requires="p14">
      <p:transition spd="slow" p14:dur="2000" advTm="18704"/>
    </mc:Choice>
    <mc:Fallback xmlns="">
      <p:transition spd="slow" advTm="1870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ASSETS'22 landing page">
            <a:extLst>
              <a:ext uri="{FF2B5EF4-FFF2-40B4-BE49-F238E27FC236}">
                <a16:creationId xmlns:a16="http://schemas.microsoft.com/office/drawing/2014/main" id="{3F8362F8-3B9B-741E-6C12-54256BB125B5}"/>
              </a:ext>
            </a:extLst>
          </p:cNvPr>
          <p:cNvPicPr>
            <a:picLocks noChangeAspect="1"/>
          </p:cNvPicPr>
          <p:nvPr/>
        </p:nvPicPr>
        <p:blipFill>
          <a:blip r:embed="rId3"/>
          <a:stretch>
            <a:fillRect/>
          </a:stretch>
        </p:blipFill>
        <p:spPr>
          <a:xfrm>
            <a:off x="0" y="-834571"/>
            <a:ext cx="12192000" cy="7692571"/>
          </a:xfrm>
          <a:prstGeom prst="rect">
            <a:avLst/>
          </a:prstGeom>
        </p:spPr>
      </p:pic>
      <p:sp>
        <p:nvSpPr>
          <p:cNvPr id="6" name="Rectangle 5">
            <a:extLst>
              <a:ext uri="{FF2B5EF4-FFF2-40B4-BE49-F238E27FC236}">
                <a16:creationId xmlns:a16="http://schemas.microsoft.com/office/drawing/2014/main" id="{7C0376CB-EFCC-13D0-AC61-5213731FFF4E}"/>
              </a:ext>
            </a:extLst>
          </p:cNvPr>
          <p:cNvSpPr/>
          <p:nvPr/>
        </p:nvSpPr>
        <p:spPr>
          <a:xfrm>
            <a:off x="-119272" y="702283"/>
            <a:ext cx="2951372"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A49B5F46-A5B6-9843-08A2-14367A4E786F}"/>
              </a:ext>
            </a:extLst>
          </p:cNvPr>
          <p:cNvSpPr>
            <a:spLocks noGrp="1"/>
          </p:cNvSpPr>
          <p:nvPr>
            <p:ph type="title"/>
          </p:nvPr>
        </p:nvSpPr>
        <p:spPr>
          <a:xfrm>
            <a:off x="312762" y="851547"/>
            <a:ext cx="3670864" cy="558497"/>
          </a:xfrm>
        </p:spPr>
        <p:txBody>
          <a:bodyPr>
            <a:noAutofit/>
          </a:bodyPr>
          <a:lstStyle/>
          <a:p>
            <a:r>
              <a:rPr lang="en-US" sz="4000" b="1" dirty="0">
                <a:solidFill>
                  <a:schemeClr val="bg1"/>
                </a:solidFill>
                <a:latin typeface="Bebas Neue" panose="020B0606020202050201" pitchFamily="34" charset="77"/>
              </a:rPr>
              <a:t>Discord link</a:t>
            </a:r>
          </a:p>
        </p:txBody>
      </p:sp>
      <p:sp>
        <p:nvSpPr>
          <p:cNvPr id="8" name="TextBox 7">
            <a:extLst>
              <a:ext uri="{FF2B5EF4-FFF2-40B4-BE49-F238E27FC236}">
                <a16:creationId xmlns:a16="http://schemas.microsoft.com/office/drawing/2014/main" id="{D224D3CA-FF06-607E-9A9B-5AF802552535}"/>
              </a:ext>
            </a:extLst>
          </p:cNvPr>
          <p:cNvSpPr txBox="1"/>
          <p:nvPr/>
        </p:nvSpPr>
        <p:spPr>
          <a:xfrm>
            <a:off x="310099" y="1319498"/>
            <a:ext cx="3347499" cy="338554"/>
          </a:xfrm>
          <a:prstGeom prst="rect">
            <a:avLst/>
          </a:prstGeom>
          <a:noFill/>
        </p:spPr>
        <p:txBody>
          <a:bodyPr wrap="square" lIns="0" tIns="45720" bIns="45720" rtlCol="0">
            <a:spAutoFit/>
          </a:bodyPr>
          <a:lstStyle/>
          <a:p>
            <a:r>
              <a:rPr lang="en-US" sz="1600" dirty="0">
                <a:solidFill>
                  <a:schemeClr val="bg1"/>
                </a:solidFill>
                <a:latin typeface="Segoe Condensed" panose="020B0606040200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https://assets22.sigaccess.org/</a:t>
            </a:r>
            <a:endParaRPr lang="en-US" sz="1600" dirty="0">
              <a:solidFill>
                <a:schemeClr val="bg1"/>
              </a:solidFill>
              <a:latin typeface="Segoe Condensed" panose="020B0606040200020203" pitchFamily="34" charset="0"/>
              <a:cs typeface="Segoe UI Light" panose="020B0502040204020203" pitchFamily="34" charset="0"/>
            </a:endParaRPr>
          </a:p>
        </p:txBody>
      </p:sp>
    </p:spTree>
    <p:extLst>
      <p:ext uri="{BB962C8B-B14F-4D97-AF65-F5344CB8AC3E}">
        <p14:creationId xmlns:p14="http://schemas.microsoft.com/office/powerpoint/2010/main" val="3014950831"/>
      </p:ext>
    </p:extLst>
  </p:cSld>
  <p:clrMapOvr>
    <a:masterClrMapping/>
  </p:clrMapOvr>
  <mc:AlternateContent xmlns:mc="http://schemas.openxmlformats.org/markup-compatibility/2006" xmlns:p14="http://schemas.microsoft.com/office/powerpoint/2010/main">
    <mc:Choice Requires="p14">
      <p:transition spd="slow" p14:dur="2000" advTm="4193"/>
    </mc:Choice>
    <mc:Fallback xmlns="">
      <p:transition spd="slow" advTm="419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ASSETS'22 landing page zoomed into the Discord link part">
            <a:extLst>
              <a:ext uri="{FF2B5EF4-FFF2-40B4-BE49-F238E27FC236}">
                <a16:creationId xmlns:a16="http://schemas.microsoft.com/office/drawing/2014/main" id="{3F8362F8-3B9B-741E-6C12-54256BB125B5}"/>
              </a:ext>
            </a:extLst>
          </p:cNvPr>
          <p:cNvPicPr>
            <a:picLocks noChangeAspect="1"/>
          </p:cNvPicPr>
          <p:nvPr/>
        </p:nvPicPr>
        <p:blipFill>
          <a:blip r:embed="rId4"/>
          <a:stretch>
            <a:fillRect/>
          </a:stretch>
        </p:blipFill>
        <p:spPr>
          <a:xfrm>
            <a:off x="-6418449" y="-12206176"/>
            <a:ext cx="30214923" cy="19064176"/>
          </a:xfrm>
          <a:prstGeom prst="rect">
            <a:avLst/>
          </a:prstGeom>
        </p:spPr>
      </p:pic>
      <p:sp>
        <p:nvSpPr>
          <p:cNvPr id="6" name="Rectangle 5">
            <a:extLst>
              <a:ext uri="{FF2B5EF4-FFF2-40B4-BE49-F238E27FC236}">
                <a16:creationId xmlns:a16="http://schemas.microsoft.com/office/drawing/2014/main" id="{7C0376CB-EFCC-13D0-AC61-5213731FFF4E}"/>
              </a:ext>
            </a:extLst>
          </p:cNvPr>
          <p:cNvSpPr/>
          <p:nvPr/>
        </p:nvSpPr>
        <p:spPr>
          <a:xfrm>
            <a:off x="-119272" y="702283"/>
            <a:ext cx="2951372"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A49B5F46-A5B6-9843-08A2-14367A4E786F}"/>
              </a:ext>
            </a:extLst>
          </p:cNvPr>
          <p:cNvSpPr>
            <a:spLocks noGrp="1"/>
          </p:cNvSpPr>
          <p:nvPr>
            <p:ph type="title"/>
          </p:nvPr>
        </p:nvSpPr>
        <p:spPr>
          <a:xfrm>
            <a:off x="312762" y="851547"/>
            <a:ext cx="3670864" cy="558497"/>
          </a:xfrm>
        </p:spPr>
        <p:txBody>
          <a:bodyPr>
            <a:noAutofit/>
          </a:bodyPr>
          <a:lstStyle/>
          <a:p>
            <a:r>
              <a:rPr lang="en-US" sz="4000" b="1" dirty="0">
                <a:solidFill>
                  <a:schemeClr val="bg1"/>
                </a:solidFill>
                <a:latin typeface="Bebas Neue" panose="020B0606020202050201" pitchFamily="34" charset="77"/>
              </a:rPr>
              <a:t>Discord link</a:t>
            </a:r>
          </a:p>
        </p:txBody>
      </p:sp>
      <p:sp>
        <p:nvSpPr>
          <p:cNvPr id="8" name="TextBox 7">
            <a:extLst>
              <a:ext uri="{FF2B5EF4-FFF2-40B4-BE49-F238E27FC236}">
                <a16:creationId xmlns:a16="http://schemas.microsoft.com/office/drawing/2014/main" id="{D224D3CA-FF06-607E-9A9B-5AF802552535}"/>
              </a:ext>
            </a:extLst>
          </p:cNvPr>
          <p:cNvSpPr txBox="1"/>
          <p:nvPr/>
        </p:nvSpPr>
        <p:spPr>
          <a:xfrm>
            <a:off x="310099" y="1319498"/>
            <a:ext cx="3347499" cy="338554"/>
          </a:xfrm>
          <a:prstGeom prst="rect">
            <a:avLst/>
          </a:prstGeom>
          <a:noFill/>
        </p:spPr>
        <p:txBody>
          <a:bodyPr wrap="square" lIns="0" tIns="45720" bIns="45720" rtlCol="0">
            <a:spAutoFit/>
          </a:bodyPr>
          <a:lstStyle/>
          <a:p>
            <a:r>
              <a:rPr lang="en-US" sz="1600" dirty="0">
                <a:solidFill>
                  <a:schemeClr val="bg1"/>
                </a:solidFill>
                <a:latin typeface="Segoe Condensed" panose="020B0606040200020203" pitchFamily="34" charset="0"/>
                <a:cs typeface="Segoe UI Light" panose="020B0502040204020203" pitchFamily="34" charset="0"/>
                <a:hlinkClick r:id="rId5">
                  <a:extLst>
                    <a:ext uri="{A12FA001-AC4F-418D-AE19-62706E023703}">
                      <ahyp:hlinkClr xmlns:ahyp="http://schemas.microsoft.com/office/drawing/2018/hyperlinkcolor" val="tx"/>
                    </a:ext>
                  </a:extLst>
                </a:hlinkClick>
              </a:rPr>
              <a:t>https://assets22.sigaccess.org/</a:t>
            </a:r>
            <a:endParaRPr lang="en-US" sz="1600" dirty="0">
              <a:solidFill>
                <a:schemeClr val="bg1"/>
              </a:solidFill>
              <a:latin typeface="Segoe Condensed" panose="020B0606040200020203" pitchFamily="34" charset="0"/>
              <a:cs typeface="Segoe UI Light" panose="020B0502040204020203" pitchFamily="34" charset="0"/>
            </a:endParaRPr>
          </a:p>
        </p:txBody>
      </p:sp>
      <p:sp>
        <p:nvSpPr>
          <p:cNvPr id="2" name="Rounded Rectangle 1">
            <a:extLst>
              <a:ext uri="{FF2B5EF4-FFF2-40B4-BE49-F238E27FC236}">
                <a16:creationId xmlns:a16="http://schemas.microsoft.com/office/drawing/2014/main" id="{AB6A961F-5726-B335-1E52-E632F620ABE2}"/>
              </a:ext>
            </a:extLst>
          </p:cNvPr>
          <p:cNvSpPr/>
          <p:nvPr/>
        </p:nvSpPr>
        <p:spPr>
          <a:xfrm>
            <a:off x="536106" y="3429000"/>
            <a:ext cx="2834640" cy="675167"/>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95164535"/>
      </p:ext>
    </p:extLst>
  </p:cSld>
  <p:clrMapOvr>
    <a:masterClrMapping/>
  </p:clrMapOvr>
  <mc:AlternateContent xmlns:mc="http://schemas.openxmlformats.org/markup-compatibility/2006" xmlns:p159="http://schemas.microsoft.com/office/powerpoint/2015/09/main">
    <mc:Choice Requires="p159">
      <p:transition spd="slow" advClick="0" advTm="4498">
        <p159:morph option="byObject"/>
      </p:transition>
    </mc:Choice>
    <mc:Fallback xmlns="">
      <p:transition spd="slow" advClick="0" advTm="44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Discord showing the left sidebar of channels broken down by themes and days and the main window showing chat for the selected channel. In this case, &quot;Welcome to #s1-ar-vr-and-games!&quot;">
            <a:extLst>
              <a:ext uri="{FF2B5EF4-FFF2-40B4-BE49-F238E27FC236}">
                <a16:creationId xmlns:a16="http://schemas.microsoft.com/office/drawing/2014/main" id="{7AA29D97-7382-B298-8EA3-E479174755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7616773"/>
          </a:xfrm>
          <a:prstGeom prst="rect">
            <a:avLst/>
          </a:prstGeom>
        </p:spPr>
      </p:pic>
      <p:sp>
        <p:nvSpPr>
          <p:cNvPr id="2" name="Title 1">
            <a:extLst>
              <a:ext uri="{FF2B5EF4-FFF2-40B4-BE49-F238E27FC236}">
                <a16:creationId xmlns:a16="http://schemas.microsoft.com/office/drawing/2014/main" id="{DA38720D-2422-8794-0015-CCC63B47FD66}"/>
              </a:ext>
            </a:extLst>
          </p:cNvPr>
          <p:cNvSpPr>
            <a:spLocks noGrp="1"/>
          </p:cNvSpPr>
          <p:nvPr>
            <p:ph type="title"/>
          </p:nvPr>
        </p:nvSpPr>
        <p:spPr>
          <a:xfrm>
            <a:off x="212558" y="-886158"/>
            <a:ext cx="10515600" cy="661570"/>
          </a:xfrm>
        </p:spPr>
        <p:txBody>
          <a:bodyPr>
            <a:normAutofit/>
          </a:bodyPr>
          <a:lstStyle/>
          <a:p>
            <a:r>
              <a:rPr lang="en-US" sz="2400" dirty="0">
                <a:solidFill>
                  <a:srgbClr val="ECECEC"/>
                </a:solidFill>
              </a:rPr>
              <a:t>Example Discord Screenshot</a:t>
            </a:r>
          </a:p>
        </p:txBody>
      </p:sp>
    </p:spTree>
    <p:extLst>
      <p:ext uri="{BB962C8B-B14F-4D97-AF65-F5344CB8AC3E}">
        <p14:creationId xmlns:p14="http://schemas.microsoft.com/office/powerpoint/2010/main" val="3074869209"/>
      </p:ext>
    </p:extLst>
  </p:cSld>
  <p:clrMapOvr>
    <a:masterClrMapping/>
  </p:clrMapOvr>
  <mc:AlternateContent xmlns:mc="http://schemas.openxmlformats.org/markup-compatibility/2006" xmlns:p14="http://schemas.microsoft.com/office/powerpoint/2010/main">
    <mc:Choice Requires="p14">
      <p:transition spd="slow" p14:dur="2000" advTm="10579"/>
    </mc:Choice>
    <mc:Fallback xmlns="">
      <p:transition spd="slow" advTm="1057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zoomed in view of the previous screenshot highlighting that we've created Discord channels for each day. ">
            <a:extLst>
              <a:ext uri="{FF2B5EF4-FFF2-40B4-BE49-F238E27FC236}">
                <a16:creationId xmlns:a16="http://schemas.microsoft.com/office/drawing/2014/main" id="{7AA29D97-7382-B298-8EA3-E479174755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0"/>
            <a:ext cx="12239413" cy="7924800"/>
          </a:xfrm>
          <a:prstGeom prst="rect">
            <a:avLst/>
          </a:prstGeom>
        </p:spPr>
      </p:pic>
      <p:sp>
        <p:nvSpPr>
          <p:cNvPr id="2" name="Rounded Rectangle 1">
            <a:extLst>
              <a:ext uri="{FF2B5EF4-FFF2-40B4-BE49-F238E27FC236}">
                <a16:creationId xmlns:a16="http://schemas.microsoft.com/office/drawing/2014/main" id="{FE90AE39-1416-9962-48C4-8BF0EB0C51B5}"/>
              </a:ext>
            </a:extLst>
          </p:cNvPr>
          <p:cNvSpPr/>
          <p:nvPr/>
        </p:nvSpPr>
        <p:spPr>
          <a:xfrm>
            <a:off x="925286" y="670305"/>
            <a:ext cx="2910114" cy="6187695"/>
          </a:xfrm>
          <a:prstGeom prst="roundRect">
            <a:avLst>
              <a:gd name="adj" fmla="val 8203"/>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FD7381B-CFBF-A2EF-6EC9-CE142B4A202E}"/>
              </a:ext>
            </a:extLst>
          </p:cNvPr>
          <p:cNvCxnSpPr>
            <a:cxnSpLocks/>
          </p:cNvCxnSpPr>
          <p:nvPr/>
        </p:nvCxnSpPr>
        <p:spPr>
          <a:xfrm>
            <a:off x="3835400" y="2854706"/>
            <a:ext cx="389582" cy="0"/>
          </a:xfrm>
          <a:prstGeom prst="lin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5" name="TextBox 4">
            <a:extLst>
              <a:ext uri="{FF2B5EF4-FFF2-40B4-BE49-F238E27FC236}">
                <a16:creationId xmlns:a16="http://schemas.microsoft.com/office/drawing/2014/main" id="{9B5BDD04-BAE7-6318-320F-BFBC2FD2E5D7}"/>
              </a:ext>
            </a:extLst>
          </p:cNvPr>
          <p:cNvSpPr txBox="1"/>
          <p:nvPr/>
        </p:nvSpPr>
        <p:spPr>
          <a:xfrm>
            <a:off x="4224982" y="2300237"/>
            <a:ext cx="7967018" cy="3970318"/>
          </a:xfrm>
          <a:prstGeom prst="rect">
            <a:avLst/>
          </a:prstGeom>
          <a:solidFill>
            <a:schemeClr val="accent4"/>
          </a:solidFill>
          <a:ln>
            <a:solidFill>
              <a:schemeClr val="accent4"/>
            </a:solidFill>
          </a:ln>
        </p:spPr>
        <p:txBody>
          <a:bodyPr wrap="square" rtlCol="0">
            <a:spAutoFit/>
          </a:bodyPr>
          <a:lstStyle/>
          <a:p>
            <a:pPr algn="l"/>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All the content for Monday:</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Opening plenary</a:t>
            </a:r>
          </a:p>
          <a:p>
            <a:pPr marL="1028700" lvl="1" indent="-571500">
              <a:buFont typeface="Arial" panose="020B0604020202020204" pitchFamily="34" charset="0"/>
              <a:buChar char="•"/>
            </a:pPr>
            <a:r>
              <a:rPr lang="en-US" sz="3600" dirty="0" err="1">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Haben</a:t>
            </a: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 </a:t>
            </a:r>
            <a:r>
              <a:rPr lang="en-US" sz="3600" dirty="0" err="1">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Girma’s</a:t>
            </a: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 keynote talk </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Talk sessions</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Posters</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Demos</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Virtual trivia</a:t>
            </a:r>
          </a:p>
        </p:txBody>
      </p:sp>
      <p:sp>
        <p:nvSpPr>
          <p:cNvPr id="6" name="Title 5">
            <a:extLst>
              <a:ext uri="{FF2B5EF4-FFF2-40B4-BE49-F238E27FC236}">
                <a16:creationId xmlns:a16="http://schemas.microsoft.com/office/drawing/2014/main" id="{4B68F0C0-7056-B5E8-7A96-E97203E35227}"/>
              </a:ext>
            </a:extLst>
          </p:cNvPr>
          <p:cNvSpPr>
            <a:spLocks noGrp="1"/>
          </p:cNvSpPr>
          <p:nvPr>
            <p:ph type="title"/>
          </p:nvPr>
        </p:nvSpPr>
        <p:spPr>
          <a:xfrm>
            <a:off x="0" y="-983940"/>
            <a:ext cx="10515600" cy="823519"/>
          </a:xfrm>
        </p:spPr>
        <p:txBody>
          <a:bodyPr>
            <a:normAutofit/>
          </a:bodyPr>
          <a:lstStyle/>
          <a:p>
            <a:r>
              <a:rPr lang="en-US" sz="2000" dirty="0">
                <a:solidFill>
                  <a:srgbClr val="ECECEC"/>
                </a:solidFill>
              </a:rPr>
              <a:t>Example Discord Screenshot Zoomed In</a:t>
            </a:r>
          </a:p>
        </p:txBody>
      </p:sp>
    </p:spTree>
    <p:extLst>
      <p:ext uri="{BB962C8B-B14F-4D97-AF65-F5344CB8AC3E}">
        <p14:creationId xmlns:p14="http://schemas.microsoft.com/office/powerpoint/2010/main" val="1110138481"/>
      </p:ext>
    </p:extLst>
  </p:cSld>
  <p:clrMapOvr>
    <a:masterClrMapping/>
  </p:clrMapOvr>
  <mc:AlternateContent xmlns:mc="http://schemas.openxmlformats.org/markup-compatibility/2006" xmlns:p14="http://schemas.microsoft.com/office/powerpoint/2010/main">
    <mc:Choice Requires="p14">
      <p:transition spd="slow" p14:dur="2000" advTm="10656"/>
    </mc:Choice>
    <mc:Fallback xmlns="">
      <p:transition spd="slow" advTm="1065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A29D97-7382-B298-8EA3-E479174755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0"/>
            <a:ext cx="12239413" cy="7924800"/>
          </a:xfrm>
          <a:prstGeom prst="rect">
            <a:avLst/>
          </a:prstGeom>
        </p:spPr>
      </p:pic>
      <p:sp>
        <p:nvSpPr>
          <p:cNvPr id="2" name="Rounded Rectangle 1">
            <a:extLst>
              <a:ext uri="{FF2B5EF4-FFF2-40B4-BE49-F238E27FC236}">
                <a16:creationId xmlns:a16="http://schemas.microsoft.com/office/drawing/2014/main" id="{FE90AE39-1416-9962-48C4-8BF0EB0C51B5}"/>
              </a:ext>
            </a:extLst>
          </p:cNvPr>
          <p:cNvSpPr/>
          <p:nvPr/>
        </p:nvSpPr>
        <p:spPr>
          <a:xfrm>
            <a:off x="925286" y="4191008"/>
            <a:ext cx="2910114" cy="711192"/>
          </a:xfrm>
          <a:prstGeom prst="roundRect">
            <a:avLst>
              <a:gd name="adj" fmla="val 8203"/>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FD7381B-CFBF-A2EF-6EC9-CE142B4A202E}"/>
              </a:ext>
            </a:extLst>
          </p:cNvPr>
          <p:cNvCxnSpPr>
            <a:cxnSpLocks/>
          </p:cNvCxnSpPr>
          <p:nvPr/>
        </p:nvCxnSpPr>
        <p:spPr>
          <a:xfrm>
            <a:off x="1701800" y="4902200"/>
            <a:ext cx="0" cy="1107694"/>
          </a:xfrm>
          <a:prstGeom prst="lin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5" name="TextBox 4">
            <a:extLst>
              <a:ext uri="{FF2B5EF4-FFF2-40B4-BE49-F238E27FC236}">
                <a16:creationId xmlns:a16="http://schemas.microsoft.com/office/drawing/2014/main" id="{9B5BDD04-BAE7-6318-320F-BFBC2FD2E5D7}"/>
              </a:ext>
            </a:extLst>
          </p:cNvPr>
          <p:cNvSpPr txBox="1"/>
          <p:nvPr/>
        </p:nvSpPr>
        <p:spPr>
          <a:xfrm>
            <a:off x="695536" y="5258775"/>
            <a:ext cx="3369614" cy="1200329"/>
          </a:xfrm>
          <a:prstGeom prst="rect">
            <a:avLst/>
          </a:prstGeom>
          <a:solidFill>
            <a:schemeClr val="accent4"/>
          </a:solidFill>
          <a:ln>
            <a:solidFill>
              <a:schemeClr val="accent4"/>
            </a:solidFill>
          </a:ln>
        </p:spPr>
        <p:txBody>
          <a:bodyPr wrap="square" rtlCol="0">
            <a:spAutoFit/>
          </a:bodyPr>
          <a:lstStyle/>
          <a:p>
            <a:pPr algn="l"/>
            <a:r>
              <a:rPr lang="en-US" sz="3600" dirty="0">
                <a:latin typeface="Segoe UI" panose="020B0502040204020203" pitchFamily="34" charset="0"/>
                <a:ea typeface="Segoe UI" panose="020B0502040204020203" pitchFamily="34" charset="0"/>
                <a:cs typeface="Segoe UI" panose="020B0502040204020203" pitchFamily="34" charset="0"/>
              </a:rPr>
              <a:t>Selected first session</a:t>
            </a:r>
          </a:p>
        </p:txBody>
      </p:sp>
      <p:sp>
        <p:nvSpPr>
          <p:cNvPr id="7" name="Rounded Rectangle 6">
            <a:extLst>
              <a:ext uri="{FF2B5EF4-FFF2-40B4-BE49-F238E27FC236}">
                <a16:creationId xmlns:a16="http://schemas.microsoft.com/office/drawing/2014/main" id="{AE71C617-6075-9C87-C1EA-376B5A255456}"/>
              </a:ext>
            </a:extLst>
          </p:cNvPr>
          <p:cNvSpPr/>
          <p:nvPr/>
        </p:nvSpPr>
        <p:spPr>
          <a:xfrm>
            <a:off x="4640943" y="3073404"/>
            <a:ext cx="6855522" cy="3385700"/>
          </a:xfrm>
          <a:prstGeom prst="roundRect">
            <a:avLst>
              <a:gd name="adj" fmla="val 8203"/>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F8D9F4-AB69-60F7-28ED-E9ABCD44003E}"/>
              </a:ext>
            </a:extLst>
          </p:cNvPr>
          <p:cNvSpPr txBox="1"/>
          <p:nvPr/>
        </p:nvSpPr>
        <p:spPr>
          <a:xfrm>
            <a:off x="3447142" y="1516500"/>
            <a:ext cx="7598470" cy="1200329"/>
          </a:xfrm>
          <a:prstGeom prst="rect">
            <a:avLst/>
          </a:prstGeom>
          <a:solidFill>
            <a:schemeClr val="accent4"/>
          </a:solidFill>
          <a:ln>
            <a:solidFill>
              <a:schemeClr val="accent4"/>
            </a:solidFill>
          </a:ln>
        </p:spPr>
        <p:txBody>
          <a:bodyPr wrap="square" rtlCol="0">
            <a:spAutoFit/>
          </a:bodyPr>
          <a:lstStyle/>
          <a:p>
            <a:pPr algn="l"/>
            <a:r>
              <a:rPr lang="en-US" sz="3600" dirty="0">
                <a:latin typeface="Segoe UI" panose="020B0502040204020203" pitchFamily="34" charset="0"/>
                <a:ea typeface="Segoe UI" panose="020B0502040204020203" pitchFamily="34" charset="0"/>
                <a:cs typeface="Segoe UI" panose="020B0502040204020203" pitchFamily="34" charset="0"/>
              </a:rPr>
              <a:t>Download pre-recorded talks, ask questions, chat with the community!</a:t>
            </a:r>
          </a:p>
        </p:txBody>
      </p:sp>
      <p:cxnSp>
        <p:nvCxnSpPr>
          <p:cNvPr id="9" name="Straight Connector 8">
            <a:extLst>
              <a:ext uri="{FF2B5EF4-FFF2-40B4-BE49-F238E27FC236}">
                <a16:creationId xmlns:a16="http://schemas.microsoft.com/office/drawing/2014/main" id="{C4790239-ACEB-3B6A-E0E6-ED8684FDEC3C}"/>
              </a:ext>
            </a:extLst>
          </p:cNvPr>
          <p:cNvCxnSpPr>
            <a:cxnSpLocks/>
          </p:cNvCxnSpPr>
          <p:nvPr/>
        </p:nvCxnSpPr>
        <p:spPr>
          <a:xfrm>
            <a:off x="6959600" y="2519557"/>
            <a:ext cx="0" cy="553847"/>
          </a:xfrm>
          <a:prstGeom prst="lin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6" name="Title 5">
            <a:extLst>
              <a:ext uri="{FF2B5EF4-FFF2-40B4-BE49-F238E27FC236}">
                <a16:creationId xmlns:a16="http://schemas.microsoft.com/office/drawing/2014/main" id="{40B6D94F-0ED7-B175-B35B-98409F5C65CB}"/>
              </a:ext>
            </a:extLst>
          </p:cNvPr>
          <p:cNvSpPr>
            <a:spLocks noGrp="1"/>
          </p:cNvSpPr>
          <p:nvPr>
            <p:ph type="title"/>
          </p:nvPr>
        </p:nvSpPr>
        <p:spPr>
          <a:xfrm>
            <a:off x="228600" y="-726262"/>
            <a:ext cx="10515600" cy="688736"/>
          </a:xfrm>
        </p:spPr>
        <p:txBody>
          <a:bodyPr>
            <a:normAutofit/>
          </a:bodyPr>
          <a:lstStyle/>
          <a:p>
            <a:r>
              <a:rPr lang="en-US" sz="3200" dirty="0">
                <a:solidFill>
                  <a:srgbClr val="ECECEC"/>
                </a:solidFill>
              </a:rPr>
              <a:t>Example Discord Screenshot</a:t>
            </a:r>
            <a:r>
              <a:rPr lang="en-US" sz="3200" baseline="0" dirty="0">
                <a:solidFill>
                  <a:srgbClr val="ECECEC"/>
                </a:solidFill>
              </a:rPr>
              <a:t> Zoomed In</a:t>
            </a:r>
            <a:endParaRPr lang="en-US" sz="3200" dirty="0">
              <a:solidFill>
                <a:srgbClr val="ECECEC"/>
              </a:solidFill>
            </a:endParaRPr>
          </a:p>
        </p:txBody>
      </p:sp>
    </p:spTree>
    <p:extLst>
      <p:ext uri="{BB962C8B-B14F-4D97-AF65-F5344CB8AC3E}">
        <p14:creationId xmlns:p14="http://schemas.microsoft.com/office/powerpoint/2010/main" val="1546363399"/>
      </p:ext>
    </p:extLst>
  </p:cSld>
  <p:clrMapOvr>
    <a:masterClrMapping/>
  </p:clrMapOvr>
  <mc:AlternateContent xmlns:mc="http://schemas.openxmlformats.org/markup-compatibility/2006" xmlns:p14="http://schemas.microsoft.com/office/powerpoint/2010/main">
    <mc:Choice Requires="p14">
      <p:transition spd="slow" p14:dur="2000" advTm="16072"/>
    </mc:Choice>
    <mc:Fallback xmlns="">
      <p:transition spd="slow" advTm="1607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1F0470-8F0D-A577-0D03-65D6F4F45C59}"/>
              </a:ext>
            </a:extLst>
          </p:cNvPr>
          <p:cNvSpPr txBox="1"/>
          <p:nvPr/>
        </p:nvSpPr>
        <p:spPr>
          <a:xfrm>
            <a:off x="831112" y="2367171"/>
            <a:ext cx="10529776" cy="2123658"/>
          </a:xfrm>
          <a:prstGeom prst="rect">
            <a:avLst/>
          </a:prstGeom>
          <a:noFill/>
        </p:spPr>
        <p:txBody>
          <a:bodyPr wrap="square" rtlCol="0">
            <a:spAutoFit/>
          </a:bodyPr>
          <a:lstStyle/>
          <a:p>
            <a:pPr algn="ctr"/>
            <a:r>
              <a:rPr lang="en-US" sz="6600" dirty="0">
                <a:latin typeface="Bebas Neue" panose="020B0606020202050201" pitchFamily="34" charset="77"/>
                <a:ea typeface="Segoe UI" panose="020B0502040204020203" pitchFamily="34" charset="0"/>
                <a:cs typeface="Segoe UI" panose="020B0502040204020203" pitchFamily="34" charset="0"/>
              </a:rPr>
              <a:t>Every paper, poster, demo, etc. has a </a:t>
            </a:r>
            <a:r>
              <a:rPr lang="en-US" sz="6600" dirty="0">
                <a:solidFill>
                  <a:schemeClr val="accent2"/>
                </a:solidFill>
                <a:latin typeface="Bebas Neue" panose="020B0606020202050201" pitchFamily="34" charset="77"/>
                <a:ea typeface="Segoe UI" panose="020B0502040204020203" pitchFamily="34" charset="0"/>
                <a:cs typeface="Segoe UI" panose="020B0502040204020203" pitchFamily="34" charset="0"/>
              </a:rPr>
              <a:t>captioned video </a:t>
            </a:r>
            <a:r>
              <a:rPr lang="en-US" sz="6600" dirty="0">
                <a:latin typeface="Bebas Neue" panose="020B0606020202050201" pitchFamily="34" charset="77"/>
                <a:ea typeface="Segoe UI" panose="020B0502040204020203" pitchFamily="34" charset="0"/>
                <a:cs typeface="Segoe UI" panose="020B0502040204020203" pitchFamily="34" charset="0"/>
              </a:rPr>
              <a:t>posted to discord</a:t>
            </a:r>
          </a:p>
        </p:txBody>
      </p:sp>
      <p:sp>
        <p:nvSpPr>
          <p:cNvPr id="2" name="Title 1">
            <a:extLst>
              <a:ext uri="{FF2B5EF4-FFF2-40B4-BE49-F238E27FC236}">
                <a16:creationId xmlns:a16="http://schemas.microsoft.com/office/drawing/2014/main" id="{88EDB655-1BD5-E4C9-24B5-3891E5F786F2}"/>
              </a:ext>
            </a:extLst>
          </p:cNvPr>
          <p:cNvSpPr>
            <a:spLocks noGrp="1"/>
          </p:cNvSpPr>
          <p:nvPr>
            <p:ph type="title"/>
          </p:nvPr>
        </p:nvSpPr>
        <p:spPr>
          <a:xfrm>
            <a:off x="196516" y="-404896"/>
            <a:ext cx="10515600" cy="404896"/>
          </a:xfrm>
        </p:spPr>
        <p:txBody>
          <a:bodyPr>
            <a:noAutofit/>
          </a:bodyPr>
          <a:lstStyle/>
          <a:p>
            <a:pPr rtl="0" eaLnBrk="1" latinLnBrk="0" hangingPunct="1"/>
            <a:r>
              <a:rPr lang="en-US" sz="2400" kern="1200" dirty="0">
                <a:solidFill>
                  <a:srgbClr val="ECECEC"/>
                </a:solidFill>
                <a:effectLst/>
                <a:latin typeface="Bebas Neue" panose="020B0606020202050201" pitchFamily="34" charset="77"/>
                <a:ea typeface="Segoe UI" panose="020B0502040204020203" pitchFamily="34" charset="0"/>
                <a:cs typeface="Segoe UI" panose="020B0502040204020203" pitchFamily="34" charset="0"/>
              </a:rPr>
              <a:t>Captioned Videos on Discord</a:t>
            </a:r>
            <a:endParaRPr lang="en-US" sz="1400" dirty="0">
              <a:solidFill>
                <a:srgbClr val="ECECEC"/>
              </a:solidFill>
            </a:endParaRPr>
          </a:p>
        </p:txBody>
      </p:sp>
    </p:spTree>
    <p:extLst>
      <p:ext uri="{BB962C8B-B14F-4D97-AF65-F5344CB8AC3E}">
        <p14:creationId xmlns:p14="http://schemas.microsoft.com/office/powerpoint/2010/main" val="3506263916"/>
      </p:ext>
    </p:extLst>
  </p:cSld>
  <p:clrMapOvr>
    <a:masterClrMapping/>
  </p:clrMapOvr>
  <mc:AlternateContent xmlns:mc="http://schemas.openxmlformats.org/markup-compatibility/2006" xmlns:p14="http://schemas.microsoft.com/office/powerpoint/2010/main">
    <mc:Choice Requires="p14">
      <p:transition spd="slow" p14:dur="2000" advTm="7340"/>
    </mc:Choice>
    <mc:Fallback xmlns="">
      <p:transition spd="slow" advTm="734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other screenshot on Discord showing the ASSETS 2022 lounges with other types of channels like #athens and #selfie">
            <a:extLst>
              <a:ext uri="{FF2B5EF4-FFF2-40B4-BE49-F238E27FC236}">
                <a16:creationId xmlns:a16="http://schemas.microsoft.com/office/drawing/2014/main" id="{F2F35E82-0FDD-3B04-00FA-BC04905EC1D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 y="-1"/>
            <a:ext cx="12966999" cy="7293935"/>
          </a:xfrm>
          <a:prstGeom prst="rect">
            <a:avLst/>
          </a:prstGeom>
        </p:spPr>
      </p:pic>
      <p:sp>
        <p:nvSpPr>
          <p:cNvPr id="2" name="Rounded Rectangle 1">
            <a:extLst>
              <a:ext uri="{FF2B5EF4-FFF2-40B4-BE49-F238E27FC236}">
                <a16:creationId xmlns:a16="http://schemas.microsoft.com/office/drawing/2014/main" id="{9EA08BD5-2133-6DA5-F9BB-921D15A30A79}"/>
              </a:ext>
            </a:extLst>
          </p:cNvPr>
          <p:cNvSpPr/>
          <p:nvPr/>
        </p:nvSpPr>
        <p:spPr>
          <a:xfrm>
            <a:off x="925286" y="978195"/>
            <a:ext cx="2498398" cy="7081284"/>
          </a:xfrm>
          <a:prstGeom prst="roundRect">
            <a:avLst>
              <a:gd name="adj" fmla="val 8203"/>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1431A1E9-9EBC-28FB-0240-D239EE040A7F}"/>
              </a:ext>
            </a:extLst>
          </p:cNvPr>
          <p:cNvCxnSpPr>
            <a:cxnSpLocks/>
          </p:cNvCxnSpPr>
          <p:nvPr/>
        </p:nvCxnSpPr>
        <p:spPr>
          <a:xfrm>
            <a:off x="3388832" y="2275699"/>
            <a:ext cx="389582" cy="0"/>
          </a:xfrm>
          <a:prstGeom prst="lin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5" name="TextBox 4">
            <a:extLst>
              <a:ext uri="{FF2B5EF4-FFF2-40B4-BE49-F238E27FC236}">
                <a16:creationId xmlns:a16="http://schemas.microsoft.com/office/drawing/2014/main" id="{FE84B2F7-C04C-46A8-9C34-1C487A93B9C7}"/>
              </a:ext>
            </a:extLst>
          </p:cNvPr>
          <p:cNvSpPr txBox="1"/>
          <p:nvPr/>
        </p:nvSpPr>
        <p:spPr>
          <a:xfrm>
            <a:off x="3778414" y="1721230"/>
            <a:ext cx="7967018" cy="3970318"/>
          </a:xfrm>
          <a:prstGeom prst="rect">
            <a:avLst/>
          </a:prstGeom>
          <a:solidFill>
            <a:schemeClr val="accent4"/>
          </a:solidFill>
          <a:ln>
            <a:solidFill>
              <a:schemeClr val="accent4"/>
            </a:solidFill>
          </a:ln>
        </p:spPr>
        <p:txBody>
          <a:bodyPr wrap="square" rtlCol="0">
            <a:spAutoFit/>
          </a:bodyPr>
          <a:lstStyle/>
          <a:p>
            <a:pPr algn="l"/>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Fun/helpful channels like:</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t>
            </a:r>
            <a:r>
              <a:rPr lang="en-US" sz="3600" dirty="0" err="1">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athens</a:t>
            </a:r>
            <a:endPar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#help-desk</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#selfie</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#general</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#introduce-yourself</a:t>
            </a:r>
          </a:p>
          <a:p>
            <a:pPr marL="1028700" lvl="1" indent="-571500">
              <a:buFont typeface="Arial" panose="020B0604020202020204" pitchFamily="34" charset="0"/>
              <a:buChar char="•"/>
            </a:pPr>
            <a:r>
              <a:rPr lang="en-US" sz="36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And more!</a:t>
            </a:r>
          </a:p>
        </p:txBody>
      </p:sp>
      <p:sp>
        <p:nvSpPr>
          <p:cNvPr id="6" name="Title 5">
            <a:extLst>
              <a:ext uri="{FF2B5EF4-FFF2-40B4-BE49-F238E27FC236}">
                <a16:creationId xmlns:a16="http://schemas.microsoft.com/office/drawing/2014/main" id="{E3963209-B86E-B800-08A0-E2468A1ED12C}"/>
              </a:ext>
            </a:extLst>
          </p:cNvPr>
          <p:cNvSpPr>
            <a:spLocks noGrp="1"/>
          </p:cNvSpPr>
          <p:nvPr>
            <p:ph type="title"/>
          </p:nvPr>
        </p:nvSpPr>
        <p:spPr>
          <a:xfrm>
            <a:off x="-3" y="-750215"/>
            <a:ext cx="10515600" cy="590560"/>
          </a:xfrm>
        </p:spPr>
        <p:txBody>
          <a:bodyPr>
            <a:normAutofit/>
          </a:bodyPr>
          <a:lstStyle/>
          <a:p>
            <a:r>
              <a:rPr lang="en-US" sz="2000" dirty="0">
                <a:solidFill>
                  <a:srgbClr val="ECECEC"/>
                </a:solidFill>
              </a:rPr>
              <a:t>Fun/helpful Discord Channels</a:t>
            </a:r>
          </a:p>
        </p:txBody>
      </p:sp>
    </p:spTree>
    <p:extLst>
      <p:ext uri="{BB962C8B-B14F-4D97-AF65-F5344CB8AC3E}">
        <p14:creationId xmlns:p14="http://schemas.microsoft.com/office/powerpoint/2010/main" val="367425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5200">
        <p159:morph option="byObject"/>
      </p:transition>
    </mc:Choice>
    <mc:Fallback xmlns="">
      <p:transition spd="slow" advTm="52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F35E82-0FDD-3B04-00FA-BC04905EC1D3}"/>
              </a:ext>
            </a:extLst>
          </p:cNvPr>
          <p:cNvPicPr>
            <a:picLocks noChangeAspect="1"/>
          </p:cNvPicPr>
          <p:nvPr/>
        </p:nvPicPr>
        <p:blipFill>
          <a:blip r:embed="rId3"/>
          <a:stretch>
            <a:fillRect/>
          </a:stretch>
        </p:blipFill>
        <p:spPr>
          <a:xfrm>
            <a:off x="-3" y="-2979152"/>
            <a:ext cx="19733457" cy="12816305"/>
          </a:xfrm>
          <a:prstGeom prst="rect">
            <a:avLst/>
          </a:prstGeom>
        </p:spPr>
      </p:pic>
      <p:sp>
        <p:nvSpPr>
          <p:cNvPr id="5" name="Rounded Rectangle 4">
            <a:extLst>
              <a:ext uri="{FF2B5EF4-FFF2-40B4-BE49-F238E27FC236}">
                <a16:creationId xmlns:a16="http://schemas.microsoft.com/office/drawing/2014/main" id="{A02C9B6A-D656-4680-5F5E-3B62024143D3}"/>
              </a:ext>
            </a:extLst>
          </p:cNvPr>
          <p:cNvSpPr/>
          <p:nvPr/>
        </p:nvSpPr>
        <p:spPr>
          <a:xfrm>
            <a:off x="1027990" y="3505200"/>
            <a:ext cx="2985210" cy="555487"/>
          </a:xfrm>
          <a:prstGeom prst="roundRect">
            <a:avLst>
              <a:gd name="adj" fmla="val 8203"/>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B114742-5986-4CA9-EC89-B1CEBA16910C}"/>
              </a:ext>
            </a:extLst>
          </p:cNvPr>
          <p:cNvCxnSpPr>
            <a:cxnSpLocks/>
          </p:cNvCxnSpPr>
          <p:nvPr/>
        </p:nvCxnSpPr>
        <p:spPr>
          <a:xfrm>
            <a:off x="1764747" y="4035287"/>
            <a:ext cx="0" cy="552121"/>
          </a:xfrm>
          <a:prstGeom prst="lin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7" name="TextBox 6">
            <a:extLst>
              <a:ext uri="{FF2B5EF4-FFF2-40B4-BE49-F238E27FC236}">
                <a16:creationId xmlns:a16="http://schemas.microsoft.com/office/drawing/2014/main" id="{AEC647FD-7B58-156B-E2EA-D28D987D365B}"/>
              </a:ext>
            </a:extLst>
          </p:cNvPr>
          <p:cNvSpPr txBox="1"/>
          <p:nvPr/>
        </p:nvSpPr>
        <p:spPr>
          <a:xfrm>
            <a:off x="1027990" y="4341731"/>
            <a:ext cx="2401006" cy="1569660"/>
          </a:xfrm>
          <a:prstGeom prst="rect">
            <a:avLst/>
          </a:prstGeom>
          <a:solidFill>
            <a:schemeClr val="accent4"/>
          </a:solidFill>
          <a:ln>
            <a:solidFill>
              <a:schemeClr val="accent4"/>
            </a:solidFill>
          </a:ln>
        </p:spPr>
        <p:txBody>
          <a:bodyPr wrap="square" rtlCol="0">
            <a:spAutoFit/>
          </a:bodyPr>
          <a:lstStyle/>
          <a:p>
            <a:pPr algn="l"/>
            <a:r>
              <a:rPr lang="en-US" sz="2400" dirty="0">
                <a:latin typeface="Segoe UI" panose="020B0502040204020203" pitchFamily="34" charset="0"/>
                <a:ea typeface="Segoe UI" panose="020B0502040204020203" pitchFamily="34" charset="0"/>
                <a:cs typeface="Segoe UI" panose="020B0502040204020203" pitchFamily="34" charset="0"/>
              </a:rPr>
              <a:t>Introduce yourself in the #introduce-yourself channel</a:t>
            </a:r>
          </a:p>
        </p:txBody>
      </p:sp>
      <p:sp>
        <p:nvSpPr>
          <p:cNvPr id="2" name="Title 1">
            <a:extLst>
              <a:ext uri="{FF2B5EF4-FFF2-40B4-BE49-F238E27FC236}">
                <a16:creationId xmlns:a16="http://schemas.microsoft.com/office/drawing/2014/main" id="{2B587614-AD89-1C51-808E-38041699849E}"/>
              </a:ext>
            </a:extLst>
          </p:cNvPr>
          <p:cNvSpPr>
            <a:spLocks noGrp="1"/>
          </p:cNvSpPr>
          <p:nvPr>
            <p:ph type="title"/>
          </p:nvPr>
        </p:nvSpPr>
        <p:spPr>
          <a:xfrm>
            <a:off x="31605" y="-3731587"/>
            <a:ext cx="10515600" cy="581484"/>
          </a:xfrm>
        </p:spPr>
        <p:txBody>
          <a:bodyPr>
            <a:normAutofit/>
          </a:bodyPr>
          <a:lstStyle/>
          <a:p>
            <a:r>
              <a:rPr lang="en-US" sz="2400" dirty="0">
                <a:solidFill>
                  <a:srgbClr val="ECECEC"/>
                </a:solidFill>
              </a:rPr>
              <a:t>Introduce Yourself Channel on Discord</a:t>
            </a:r>
          </a:p>
        </p:txBody>
      </p:sp>
    </p:spTree>
    <p:extLst>
      <p:ext uri="{BB962C8B-B14F-4D97-AF65-F5344CB8AC3E}">
        <p14:creationId xmlns:p14="http://schemas.microsoft.com/office/powerpoint/2010/main" val="883157357"/>
      </p:ext>
    </p:extLst>
  </p:cSld>
  <p:clrMapOvr>
    <a:masterClrMapping/>
  </p:clrMapOvr>
  <mc:AlternateContent xmlns:mc="http://schemas.openxmlformats.org/markup-compatibility/2006" xmlns:p14="http://schemas.microsoft.com/office/powerpoint/2010/main">
    <mc:Choice Requires="p14">
      <p:transition spd="slow" p14:dur="2000" advTm="6429"/>
    </mc:Choice>
    <mc:Fallback xmlns="">
      <p:transition spd="slow" advTm="642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the #selfie channel on Discord showing a selfie of Jon and Martez and a selfie of Christian Vogler">
            <a:extLst>
              <a:ext uri="{FF2B5EF4-FFF2-40B4-BE49-F238E27FC236}">
                <a16:creationId xmlns:a16="http://schemas.microsoft.com/office/drawing/2014/main" id="{2EBACE3B-4B4C-8EF0-0845-835E8A8B162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127000"/>
            <a:ext cx="16198309" cy="10134600"/>
          </a:xfrm>
          <a:prstGeom prst="rect">
            <a:avLst/>
          </a:prstGeom>
        </p:spPr>
      </p:pic>
      <p:sp>
        <p:nvSpPr>
          <p:cNvPr id="6" name="Rounded Rectangle 5">
            <a:extLst>
              <a:ext uri="{FF2B5EF4-FFF2-40B4-BE49-F238E27FC236}">
                <a16:creationId xmlns:a16="http://schemas.microsoft.com/office/drawing/2014/main" id="{6FBD3D01-F45A-49D5-BD1A-284EB021CA1D}"/>
              </a:ext>
            </a:extLst>
          </p:cNvPr>
          <p:cNvSpPr/>
          <p:nvPr/>
        </p:nvSpPr>
        <p:spPr>
          <a:xfrm>
            <a:off x="850190" y="5204799"/>
            <a:ext cx="2401006" cy="354488"/>
          </a:xfrm>
          <a:prstGeom prst="roundRect">
            <a:avLst>
              <a:gd name="adj" fmla="val 8203"/>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B9C3A11-7AEF-FC7F-D0F3-A798E4EA142D}"/>
              </a:ext>
            </a:extLst>
          </p:cNvPr>
          <p:cNvCxnSpPr>
            <a:cxnSpLocks/>
          </p:cNvCxnSpPr>
          <p:nvPr/>
        </p:nvCxnSpPr>
        <p:spPr>
          <a:xfrm>
            <a:off x="1510747" y="4652678"/>
            <a:ext cx="0" cy="552121"/>
          </a:xfrm>
          <a:prstGeom prst="lin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8" name="TextBox 7">
            <a:extLst>
              <a:ext uri="{FF2B5EF4-FFF2-40B4-BE49-F238E27FC236}">
                <a16:creationId xmlns:a16="http://schemas.microsoft.com/office/drawing/2014/main" id="{818967CC-4F35-C229-28E4-D691D3360557}"/>
              </a:ext>
            </a:extLst>
          </p:cNvPr>
          <p:cNvSpPr txBox="1"/>
          <p:nvPr/>
        </p:nvSpPr>
        <p:spPr>
          <a:xfrm>
            <a:off x="850190" y="3567129"/>
            <a:ext cx="2401006" cy="1200329"/>
          </a:xfrm>
          <a:prstGeom prst="rect">
            <a:avLst/>
          </a:prstGeom>
          <a:solidFill>
            <a:schemeClr val="accent4"/>
          </a:solidFill>
          <a:ln>
            <a:solidFill>
              <a:schemeClr val="accent4"/>
            </a:solidFill>
          </a:ln>
        </p:spPr>
        <p:txBody>
          <a:bodyPr wrap="square" rtlCol="0">
            <a:spAutoFit/>
          </a:bodyPr>
          <a:lstStyle/>
          <a:p>
            <a:pPr algn="l"/>
            <a:r>
              <a:rPr lang="en-US" sz="2400" dirty="0">
                <a:latin typeface="Segoe UI" panose="020B0502040204020203" pitchFamily="34" charset="0"/>
                <a:ea typeface="Segoe UI" panose="020B0502040204020203" pitchFamily="34" charset="0"/>
                <a:cs typeface="Segoe UI" panose="020B0502040204020203" pitchFamily="34" charset="0"/>
              </a:rPr>
              <a:t>Post your selfies to the #selfie channel</a:t>
            </a:r>
          </a:p>
        </p:txBody>
      </p:sp>
      <p:grpSp>
        <p:nvGrpSpPr>
          <p:cNvPr id="13" name="Group 12">
            <a:extLst>
              <a:ext uri="{FF2B5EF4-FFF2-40B4-BE49-F238E27FC236}">
                <a16:creationId xmlns:a16="http://schemas.microsoft.com/office/drawing/2014/main" id="{34EDBB13-F8C5-9AE0-AD1D-2E82C67DC9BC}"/>
              </a:ext>
            </a:extLst>
          </p:cNvPr>
          <p:cNvGrpSpPr/>
          <p:nvPr/>
        </p:nvGrpSpPr>
        <p:grpSpPr>
          <a:xfrm>
            <a:off x="8382000" y="2228671"/>
            <a:ext cx="3094646" cy="1200329"/>
            <a:chOff x="8382000" y="2228671"/>
            <a:chExt cx="3094646" cy="1200329"/>
          </a:xfrm>
        </p:grpSpPr>
        <p:sp>
          <p:nvSpPr>
            <p:cNvPr id="10" name="TextBox 9">
              <a:extLst>
                <a:ext uri="{FF2B5EF4-FFF2-40B4-BE49-F238E27FC236}">
                  <a16:creationId xmlns:a16="http://schemas.microsoft.com/office/drawing/2014/main" id="{E580F723-D26C-103D-6CEA-859B2E031E80}"/>
                </a:ext>
              </a:extLst>
            </p:cNvPr>
            <p:cNvSpPr txBox="1"/>
            <p:nvPr/>
          </p:nvSpPr>
          <p:spPr>
            <a:xfrm>
              <a:off x="9075640" y="2228671"/>
              <a:ext cx="2401006" cy="1200329"/>
            </a:xfrm>
            <a:prstGeom prst="rect">
              <a:avLst/>
            </a:prstGeom>
            <a:solidFill>
              <a:schemeClr val="accent4"/>
            </a:solidFill>
            <a:ln>
              <a:solidFill>
                <a:schemeClr val="accent4"/>
              </a:solidFill>
            </a:ln>
          </p:spPr>
          <p:txBody>
            <a:bodyPr wrap="square" rtlCol="0">
              <a:spAutoFit/>
            </a:bodyPr>
            <a:lstStyle/>
            <a:p>
              <a:pPr algn="l"/>
              <a:r>
                <a:rPr lang="en-US" sz="2400" dirty="0">
                  <a:latin typeface="Segoe UI" panose="020B0502040204020203" pitchFamily="34" charset="0"/>
                  <a:ea typeface="Segoe UI" panose="020B0502040204020203" pitchFamily="34" charset="0"/>
                  <a:cs typeface="Segoe UI" panose="020B0502040204020203" pitchFamily="34" charset="0"/>
                </a:rPr>
                <a:t>Selfies with old/new friends encouraged!</a:t>
              </a:r>
            </a:p>
          </p:txBody>
        </p:sp>
        <p:cxnSp>
          <p:nvCxnSpPr>
            <p:cNvPr id="11" name="Straight Connector 10">
              <a:extLst>
                <a:ext uri="{FF2B5EF4-FFF2-40B4-BE49-F238E27FC236}">
                  <a16:creationId xmlns:a16="http://schemas.microsoft.com/office/drawing/2014/main" id="{808F540E-3D47-99FC-20EF-C7233DEFB499}"/>
                </a:ext>
              </a:extLst>
            </p:cNvPr>
            <p:cNvCxnSpPr>
              <a:cxnSpLocks/>
            </p:cNvCxnSpPr>
            <p:nvPr/>
          </p:nvCxnSpPr>
          <p:spPr>
            <a:xfrm>
              <a:off x="8382000" y="2389293"/>
              <a:ext cx="773990" cy="276060"/>
            </a:xfrm>
            <a:prstGeom prst="lin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a:extLst>
              <a:ext uri="{FF2B5EF4-FFF2-40B4-BE49-F238E27FC236}">
                <a16:creationId xmlns:a16="http://schemas.microsoft.com/office/drawing/2014/main" id="{F31B776E-46BC-868A-D942-71C18BA35924}"/>
              </a:ext>
            </a:extLst>
          </p:cNvPr>
          <p:cNvSpPr>
            <a:spLocks noGrp="1"/>
          </p:cNvSpPr>
          <p:nvPr>
            <p:ph type="title"/>
          </p:nvPr>
        </p:nvSpPr>
        <p:spPr>
          <a:xfrm>
            <a:off x="200247" y="-1017833"/>
            <a:ext cx="10515600" cy="549275"/>
          </a:xfrm>
        </p:spPr>
        <p:txBody>
          <a:bodyPr>
            <a:normAutofit fontScale="90000"/>
          </a:bodyPr>
          <a:lstStyle/>
          <a:p>
            <a:r>
              <a:rPr lang="en-US" dirty="0">
                <a:solidFill>
                  <a:srgbClr val="ECECEC"/>
                </a:solidFill>
              </a:rPr>
              <a:t>Selfie Channel on Discord</a:t>
            </a:r>
          </a:p>
        </p:txBody>
      </p:sp>
    </p:spTree>
    <p:custDataLst>
      <p:tags r:id="rId1"/>
    </p:custDataLst>
    <p:extLst>
      <p:ext uri="{BB962C8B-B14F-4D97-AF65-F5344CB8AC3E}">
        <p14:creationId xmlns:p14="http://schemas.microsoft.com/office/powerpoint/2010/main" val="1269592536"/>
      </p:ext>
    </p:extLst>
  </p:cSld>
  <p:clrMapOvr>
    <a:masterClrMapping/>
  </p:clrMapOvr>
  <mc:AlternateContent xmlns:mc="http://schemas.openxmlformats.org/markup-compatibility/2006" xmlns:p14="http://schemas.microsoft.com/office/powerpoint/2010/main">
    <mc:Choice Requires="p14">
      <p:transition spd="slow" p14:dur="2000" advTm="10361"/>
    </mc:Choice>
    <mc:Fallback xmlns="">
      <p:transition spd="slow" advTm="10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of the poster area with two HDTVs, which loop through captioned videos of poster, demo, SRC, and DC content">
            <a:extLst>
              <a:ext uri="{FF2B5EF4-FFF2-40B4-BE49-F238E27FC236}">
                <a16:creationId xmlns:a16="http://schemas.microsoft.com/office/drawing/2014/main" id="{6A8466E0-62E5-A1A8-ADAF-D62F7B8D505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8" name="Rectangle 7">
            <a:extLst>
              <a:ext uri="{FF2B5EF4-FFF2-40B4-BE49-F238E27FC236}">
                <a16:creationId xmlns:a16="http://schemas.microsoft.com/office/drawing/2014/main" id="{5355CAFE-B955-CFC6-0966-F0390B79267A}"/>
              </a:ext>
            </a:extLst>
          </p:cNvPr>
          <p:cNvSpPr/>
          <p:nvPr/>
        </p:nvSpPr>
        <p:spPr>
          <a:xfrm>
            <a:off x="-119272" y="702283"/>
            <a:ext cx="3488114"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4">
            <a:extLst>
              <a:ext uri="{FF2B5EF4-FFF2-40B4-BE49-F238E27FC236}">
                <a16:creationId xmlns:a16="http://schemas.microsoft.com/office/drawing/2014/main" id="{2173EAFC-2C07-5320-F398-4F68CD8EB298}"/>
              </a:ext>
            </a:extLst>
          </p:cNvPr>
          <p:cNvSpPr>
            <a:spLocks noGrp="1"/>
          </p:cNvSpPr>
          <p:nvPr>
            <p:ph type="title"/>
          </p:nvPr>
        </p:nvSpPr>
        <p:spPr>
          <a:xfrm>
            <a:off x="213847" y="851547"/>
            <a:ext cx="3670864" cy="558497"/>
          </a:xfrm>
        </p:spPr>
        <p:txBody>
          <a:bodyPr>
            <a:noAutofit/>
          </a:bodyPr>
          <a:lstStyle/>
          <a:p>
            <a:r>
              <a:rPr lang="en-US" sz="4000" b="1" dirty="0">
                <a:solidFill>
                  <a:schemeClr val="bg1"/>
                </a:solidFill>
                <a:latin typeface="Bebas Neue" panose="020B0606020202050201" pitchFamily="34" charset="77"/>
              </a:rPr>
              <a:t>Virtual Content</a:t>
            </a:r>
          </a:p>
        </p:txBody>
      </p:sp>
      <p:sp>
        <p:nvSpPr>
          <p:cNvPr id="11" name="TextBox 10">
            <a:extLst>
              <a:ext uri="{FF2B5EF4-FFF2-40B4-BE49-F238E27FC236}">
                <a16:creationId xmlns:a16="http://schemas.microsoft.com/office/drawing/2014/main" id="{130ABF0D-B9EA-0734-54C4-445F4519902A}"/>
              </a:ext>
            </a:extLst>
          </p:cNvPr>
          <p:cNvSpPr txBox="1"/>
          <p:nvPr/>
        </p:nvSpPr>
        <p:spPr>
          <a:xfrm>
            <a:off x="310099" y="1319498"/>
            <a:ext cx="3347499" cy="338554"/>
          </a:xfrm>
          <a:prstGeom prst="rect">
            <a:avLst/>
          </a:prstGeom>
          <a:noFill/>
        </p:spPr>
        <p:txBody>
          <a:bodyPr wrap="square" lIns="0" tIns="45720" bIns="45720" rtlCol="0">
            <a:spAutoFit/>
          </a:bodyPr>
          <a:lstStyle/>
          <a:p>
            <a:r>
              <a:rPr lang="en-US" sz="1600" dirty="0">
                <a:solidFill>
                  <a:schemeClr val="bg1"/>
                </a:solidFill>
                <a:latin typeface="Segoe Condensed" panose="020B0606040200020203" pitchFamily="34" charset="0"/>
                <a:cs typeface="Segoe UI Light" panose="020B0502040204020203" pitchFamily="34" charset="0"/>
              </a:rPr>
              <a:t>HDTVs Loop Videos with Captions</a:t>
            </a:r>
          </a:p>
        </p:txBody>
      </p:sp>
    </p:spTree>
    <p:extLst>
      <p:ext uri="{BB962C8B-B14F-4D97-AF65-F5344CB8AC3E}">
        <p14:creationId xmlns:p14="http://schemas.microsoft.com/office/powerpoint/2010/main" val="4069564779"/>
      </p:ext>
    </p:extLst>
  </p:cSld>
  <p:clrMapOvr>
    <a:masterClrMapping/>
  </p:clrMapOvr>
  <mc:AlternateContent xmlns:mc="http://schemas.openxmlformats.org/markup-compatibility/2006" xmlns:p14="http://schemas.microsoft.com/office/powerpoint/2010/main">
    <mc:Choice Requires="p14">
      <p:transition spd="slow" p14:dur="2000" advTm="9382"/>
    </mc:Choice>
    <mc:Fallback xmlns="">
      <p:transition spd="slow" advTm="93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3D842C-2181-BE09-DCB1-1C02E425FFE1}"/>
              </a:ext>
            </a:extLst>
          </p:cNvPr>
          <p:cNvSpPr>
            <a:spLocks noGrp="1"/>
          </p:cNvSpPr>
          <p:nvPr>
            <p:ph type="ctrTitle"/>
          </p:nvPr>
        </p:nvSpPr>
        <p:spPr/>
        <p:txBody>
          <a:bodyPr/>
          <a:lstStyle/>
          <a:p>
            <a:r>
              <a:rPr lang="en-US" dirty="0">
                <a:ea typeface="Segoe UI" panose="020B0502040204020203" pitchFamily="34" charset="0"/>
                <a:cs typeface="Segoe UI" panose="020B0502040204020203" pitchFamily="34" charset="0"/>
              </a:rPr>
              <a:t>We are now back together again</a:t>
            </a:r>
          </a:p>
        </p:txBody>
      </p:sp>
    </p:spTree>
    <p:extLst>
      <p:ext uri="{BB962C8B-B14F-4D97-AF65-F5344CB8AC3E}">
        <p14:creationId xmlns:p14="http://schemas.microsoft.com/office/powerpoint/2010/main" val="2222440857"/>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the ASSETS'22 Program at a Glance">
            <a:extLst>
              <a:ext uri="{FF2B5EF4-FFF2-40B4-BE49-F238E27FC236}">
                <a16:creationId xmlns:a16="http://schemas.microsoft.com/office/drawing/2014/main" id="{32010A29-835F-35F9-DCC3-E66C0D6EFE45}"/>
              </a:ext>
            </a:extLst>
          </p:cNvPr>
          <p:cNvPicPr>
            <a:picLocks noChangeAspect="1"/>
          </p:cNvPicPr>
          <p:nvPr/>
        </p:nvPicPr>
        <p:blipFill>
          <a:blip r:embed="rId3"/>
          <a:stretch>
            <a:fillRect/>
          </a:stretch>
        </p:blipFill>
        <p:spPr>
          <a:xfrm>
            <a:off x="148166" y="0"/>
            <a:ext cx="11895668" cy="6858000"/>
          </a:xfrm>
          <a:prstGeom prst="rect">
            <a:avLst/>
          </a:prstGeom>
        </p:spPr>
      </p:pic>
      <p:sp>
        <p:nvSpPr>
          <p:cNvPr id="2" name="Title 1">
            <a:extLst>
              <a:ext uri="{FF2B5EF4-FFF2-40B4-BE49-F238E27FC236}">
                <a16:creationId xmlns:a16="http://schemas.microsoft.com/office/drawing/2014/main" id="{9ED9C502-B6E0-28E5-C394-93AABD2D9109}"/>
              </a:ext>
            </a:extLst>
          </p:cNvPr>
          <p:cNvSpPr>
            <a:spLocks noGrp="1"/>
          </p:cNvSpPr>
          <p:nvPr>
            <p:ph type="title"/>
          </p:nvPr>
        </p:nvSpPr>
        <p:spPr>
          <a:xfrm>
            <a:off x="0" y="-1059637"/>
            <a:ext cx="10515600" cy="761926"/>
          </a:xfrm>
        </p:spPr>
        <p:txBody>
          <a:bodyPr>
            <a:normAutofit/>
          </a:bodyPr>
          <a:lstStyle/>
          <a:p>
            <a:r>
              <a:rPr lang="en-US" sz="3200" dirty="0">
                <a:solidFill>
                  <a:srgbClr val="ECECEC"/>
                </a:solidFill>
              </a:rPr>
              <a:t>ASSETS’22 Program at a Glance</a:t>
            </a:r>
          </a:p>
        </p:txBody>
      </p:sp>
    </p:spTree>
    <p:extLst>
      <p:ext uri="{BB962C8B-B14F-4D97-AF65-F5344CB8AC3E}">
        <p14:creationId xmlns:p14="http://schemas.microsoft.com/office/powerpoint/2010/main" val="2058678499"/>
      </p:ext>
    </p:extLst>
  </p:cSld>
  <p:clrMapOvr>
    <a:masterClrMapping/>
  </p:clrMapOvr>
  <mc:AlternateContent xmlns:mc="http://schemas.openxmlformats.org/markup-compatibility/2006" xmlns:p14="http://schemas.microsoft.com/office/powerpoint/2010/main">
    <mc:Choice Requires="p14">
      <p:transition spd="slow" p14:dur="2000" advTm="2059"/>
    </mc:Choice>
    <mc:Fallback xmlns="">
      <p:transition spd="slow" advTm="205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the ASSETS'22 program at a glance showing some example crossover events highlighted">
            <a:extLst>
              <a:ext uri="{FF2B5EF4-FFF2-40B4-BE49-F238E27FC236}">
                <a16:creationId xmlns:a16="http://schemas.microsoft.com/office/drawing/2014/main" id="{32010A29-835F-35F9-DCC3-E66C0D6EFE45}"/>
              </a:ext>
            </a:extLst>
          </p:cNvPr>
          <p:cNvPicPr>
            <a:picLocks noChangeAspect="1"/>
          </p:cNvPicPr>
          <p:nvPr/>
        </p:nvPicPr>
        <p:blipFill>
          <a:blip r:embed="rId3"/>
          <a:stretch>
            <a:fillRect/>
          </a:stretch>
        </p:blipFill>
        <p:spPr>
          <a:xfrm>
            <a:off x="-6089763" y="0"/>
            <a:ext cx="18281763" cy="10539663"/>
          </a:xfrm>
          <a:prstGeom prst="rect">
            <a:avLst/>
          </a:prstGeom>
        </p:spPr>
      </p:pic>
      <p:sp>
        <p:nvSpPr>
          <p:cNvPr id="2" name="Rounded Rectangle 1">
            <a:extLst>
              <a:ext uri="{FF2B5EF4-FFF2-40B4-BE49-F238E27FC236}">
                <a16:creationId xmlns:a16="http://schemas.microsoft.com/office/drawing/2014/main" id="{DBED3795-3F42-A98A-9AF1-6EC55A65DA78}"/>
              </a:ext>
            </a:extLst>
          </p:cNvPr>
          <p:cNvSpPr/>
          <p:nvPr/>
        </p:nvSpPr>
        <p:spPr>
          <a:xfrm>
            <a:off x="3769895" y="3060031"/>
            <a:ext cx="7347284" cy="1351547"/>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C2930CB-D0B5-2F4B-9D65-8B91DC7FCA20}"/>
              </a:ext>
            </a:extLst>
          </p:cNvPr>
          <p:cNvSpPr txBox="1"/>
          <p:nvPr/>
        </p:nvSpPr>
        <p:spPr>
          <a:xfrm>
            <a:off x="1424399" y="2651718"/>
            <a:ext cx="2161012" cy="584775"/>
          </a:xfrm>
          <a:prstGeom prst="rect">
            <a:avLst/>
          </a:prstGeom>
          <a:solidFill>
            <a:srgbClr val="C00000"/>
          </a:solidFill>
        </p:spPr>
        <p:txBody>
          <a:bodyPr wrap="square" rtlCol="0">
            <a:spAutoFit/>
          </a:bodyPr>
          <a:lstStyle/>
          <a:p>
            <a:pPr algn="ctr"/>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Crossover	</a:t>
            </a:r>
          </a:p>
        </p:txBody>
      </p:sp>
      <p:cxnSp>
        <p:nvCxnSpPr>
          <p:cNvPr id="5" name="Straight Connector 4">
            <a:extLst>
              <a:ext uri="{FF2B5EF4-FFF2-40B4-BE49-F238E27FC236}">
                <a16:creationId xmlns:a16="http://schemas.microsoft.com/office/drawing/2014/main" id="{CF01EA3F-CA56-ABBB-1C73-A1243BAD201E}"/>
              </a:ext>
            </a:extLst>
          </p:cNvPr>
          <p:cNvCxnSpPr>
            <a:cxnSpLocks/>
          </p:cNvCxnSpPr>
          <p:nvPr/>
        </p:nvCxnSpPr>
        <p:spPr>
          <a:xfrm flipH="1" flipV="1">
            <a:off x="3400926" y="2887579"/>
            <a:ext cx="421437" cy="264601"/>
          </a:xfrm>
          <a:prstGeom prst="lin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itle 5">
            <a:extLst>
              <a:ext uri="{FF2B5EF4-FFF2-40B4-BE49-F238E27FC236}">
                <a16:creationId xmlns:a16="http://schemas.microsoft.com/office/drawing/2014/main" id="{20A2E0B6-D9B7-2890-2FED-F0FF59629057}"/>
              </a:ext>
            </a:extLst>
          </p:cNvPr>
          <p:cNvSpPr>
            <a:spLocks noGrp="1"/>
          </p:cNvSpPr>
          <p:nvPr>
            <p:ph type="title"/>
          </p:nvPr>
        </p:nvSpPr>
        <p:spPr>
          <a:xfrm>
            <a:off x="-5759302" y="-978586"/>
            <a:ext cx="10515600" cy="783191"/>
          </a:xfrm>
        </p:spPr>
        <p:txBody>
          <a:bodyPr>
            <a:normAutofit/>
          </a:bodyPr>
          <a:lstStyle/>
          <a:p>
            <a:r>
              <a:rPr lang="en-US" sz="3600" dirty="0">
                <a:solidFill>
                  <a:srgbClr val="ECECEC"/>
                </a:solidFill>
              </a:rPr>
              <a:t>ASSETS’22 Program at a Glance</a:t>
            </a:r>
            <a:r>
              <a:rPr lang="en-US" sz="3600" baseline="0" dirty="0">
                <a:solidFill>
                  <a:srgbClr val="ECECEC"/>
                </a:solidFill>
              </a:rPr>
              <a:t> (Zoomed In)</a:t>
            </a:r>
            <a:endParaRPr lang="en-US" sz="3600" dirty="0">
              <a:solidFill>
                <a:srgbClr val="ECECEC"/>
              </a:solidFill>
            </a:endParaRPr>
          </a:p>
        </p:txBody>
      </p:sp>
    </p:spTree>
    <p:extLst>
      <p:ext uri="{BB962C8B-B14F-4D97-AF65-F5344CB8AC3E}">
        <p14:creationId xmlns:p14="http://schemas.microsoft.com/office/powerpoint/2010/main" val="3499400983"/>
      </p:ext>
    </p:extLst>
  </p:cSld>
  <p:clrMapOvr>
    <a:masterClrMapping/>
  </p:clrMapOvr>
  <mc:AlternateContent xmlns:mc="http://schemas.openxmlformats.org/markup-compatibility/2006" xmlns:p159="http://schemas.microsoft.com/office/powerpoint/2015/09/main">
    <mc:Choice Requires="p159">
      <p:transition spd="slow" advTm="19914">
        <p159:morph option="byObject"/>
      </p:transition>
    </mc:Choice>
    <mc:Fallback xmlns="">
      <p:transition spd="slow" advTm="19914">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the ASSETS'22 program at a glance showing the two virtual events highlighted">
            <a:extLst>
              <a:ext uri="{FF2B5EF4-FFF2-40B4-BE49-F238E27FC236}">
                <a16:creationId xmlns:a16="http://schemas.microsoft.com/office/drawing/2014/main" id="{32010A29-835F-35F9-DCC3-E66C0D6EFE45}"/>
              </a:ext>
            </a:extLst>
          </p:cNvPr>
          <p:cNvPicPr>
            <a:picLocks noChangeAspect="1"/>
          </p:cNvPicPr>
          <p:nvPr/>
        </p:nvPicPr>
        <p:blipFill>
          <a:blip r:embed="rId3"/>
          <a:stretch>
            <a:fillRect/>
          </a:stretch>
        </p:blipFill>
        <p:spPr>
          <a:xfrm>
            <a:off x="-6089763" y="0"/>
            <a:ext cx="18281763" cy="10539663"/>
          </a:xfrm>
          <a:prstGeom prst="rect">
            <a:avLst/>
          </a:prstGeom>
        </p:spPr>
      </p:pic>
      <p:sp>
        <p:nvSpPr>
          <p:cNvPr id="2" name="Rounded Rectangle 1">
            <a:extLst>
              <a:ext uri="{FF2B5EF4-FFF2-40B4-BE49-F238E27FC236}">
                <a16:creationId xmlns:a16="http://schemas.microsoft.com/office/drawing/2014/main" id="{DBED3795-3F42-A98A-9AF1-6EC55A65DA78}"/>
              </a:ext>
            </a:extLst>
          </p:cNvPr>
          <p:cNvSpPr/>
          <p:nvPr/>
        </p:nvSpPr>
        <p:spPr>
          <a:xfrm>
            <a:off x="3822363" y="1904814"/>
            <a:ext cx="7347284" cy="982766"/>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C2930CB-D0B5-2F4B-9D65-8B91DC7FCA20}"/>
              </a:ext>
            </a:extLst>
          </p:cNvPr>
          <p:cNvSpPr txBox="1"/>
          <p:nvPr/>
        </p:nvSpPr>
        <p:spPr>
          <a:xfrm>
            <a:off x="850232" y="1811422"/>
            <a:ext cx="2586457" cy="584775"/>
          </a:xfrm>
          <a:prstGeom prst="rect">
            <a:avLst/>
          </a:prstGeom>
          <a:solidFill>
            <a:srgbClr val="C00000"/>
          </a:solidFill>
        </p:spPr>
        <p:txBody>
          <a:bodyPr wrap="square" rtlCol="0">
            <a:spAutoFit/>
          </a:bodyPr>
          <a:lstStyle/>
          <a:p>
            <a:pPr algn="ctr"/>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Virtual only</a:t>
            </a:r>
          </a:p>
        </p:txBody>
      </p:sp>
      <p:cxnSp>
        <p:nvCxnSpPr>
          <p:cNvPr id="5" name="Straight Connector 4">
            <a:extLst>
              <a:ext uri="{FF2B5EF4-FFF2-40B4-BE49-F238E27FC236}">
                <a16:creationId xmlns:a16="http://schemas.microsoft.com/office/drawing/2014/main" id="{CF01EA3F-CA56-ABBB-1C73-A1243BAD201E}"/>
              </a:ext>
            </a:extLst>
          </p:cNvPr>
          <p:cNvCxnSpPr>
            <a:cxnSpLocks/>
          </p:cNvCxnSpPr>
          <p:nvPr/>
        </p:nvCxnSpPr>
        <p:spPr>
          <a:xfrm flipH="1" flipV="1">
            <a:off x="3400926" y="2103809"/>
            <a:ext cx="421437" cy="264601"/>
          </a:xfrm>
          <a:prstGeom prst="lin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itle 5">
            <a:extLst>
              <a:ext uri="{FF2B5EF4-FFF2-40B4-BE49-F238E27FC236}">
                <a16:creationId xmlns:a16="http://schemas.microsoft.com/office/drawing/2014/main" id="{57713DE5-308C-B386-0AE2-A5D9A7B9E968}"/>
              </a:ext>
            </a:extLst>
          </p:cNvPr>
          <p:cNvSpPr>
            <a:spLocks noGrp="1"/>
          </p:cNvSpPr>
          <p:nvPr>
            <p:ph type="title"/>
          </p:nvPr>
        </p:nvSpPr>
        <p:spPr>
          <a:xfrm>
            <a:off x="-5562600" y="-951777"/>
            <a:ext cx="10515600" cy="584775"/>
          </a:xfrm>
        </p:spPr>
        <p:txBody>
          <a:bodyPr>
            <a:normAutofit fontScale="90000"/>
          </a:bodyPr>
          <a:lstStyle/>
          <a:p>
            <a:r>
              <a:rPr lang="en-US" dirty="0">
                <a:solidFill>
                  <a:srgbClr val="ECECEC"/>
                </a:solidFill>
              </a:rPr>
              <a:t>ASSETS’22 Program with Virtual Events</a:t>
            </a:r>
          </a:p>
        </p:txBody>
      </p:sp>
    </p:spTree>
    <p:extLst>
      <p:ext uri="{BB962C8B-B14F-4D97-AF65-F5344CB8AC3E}">
        <p14:creationId xmlns:p14="http://schemas.microsoft.com/office/powerpoint/2010/main" val="2355877607"/>
      </p:ext>
    </p:extLst>
  </p:cSld>
  <p:clrMapOvr>
    <a:masterClrMapping/>
  </p:clrMapOvr>
  <mc:AlternateContent xmlns:mc="http://schemas.openxmlformats.org/markup-compatibility/2006" xmlns:p159="http://schemas.microsoft.com/office/powerpoint/2015/09/main">
    <mc:Choice Requires="p159">
      <p:transition spd="slow" advTm="10472">
        <p159:morph option="byObject"/>
      </p:transition>
    </mc:Choice>
    <mc:Fallback xmlns="">
      <p:transition spd="slow" advTm="10472">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a:xfrm>
            <a:off x="341029" y="668602"/>
            <a:ext cx="11493164" cy="701438"/>
          </a:xfrm>
        </p:spPr>
        <p:txBody>
          <a:bodyPr/>
          <a:lstStyle/>
          <a:p>
            <a:r>
              <a:rPr lang="en-US" dirty="0"/>
              <a:t>Hybrid/Virtual Chairs</a:t>
            </a:r>
          </a:p>
        </p:txBody>
      </p:sp>
      <p:sp>
        <p:nvSpPr>
          <p:cNvPr id="13" name="Content Placeholder 5">
            <a:extLst>
              <a:ext uri="{FF2B5EF4-FFF2-40B4-BE49-F238E27FC236}">
                <a16:creationId xmlns:a16="http://schemas.microsoft.com/office/drawing/2014/main" id="{16EC701E-D7EC-1825-F922-1A81814E8565}"/>
              </a:ext>
            </a:extLst>
          </p:cNvPr>
          <p:cNvSpPr txBox="1">
            <a:spLocks/>
          </p:cNvSpPr>
          <p:nvPr/>
        </p:nvSpPr>
        <p:spPr>
          <a:xfrm>
            <a:off x="357807" y="287052"/>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ASSETS’22</a:t>
            </a:r>
          </a:p>
        </p:txBody>
      </p:sp>
      <p:sp>
        <p:nvSpPr>
          <p:cNvPr id="2" name="TextBox 1">
            <a:extLst>
              <a:ext uri="{FF2B5EF4-FFF2-40B4-BE49-F238E27FC236}">
                <a16:creationId xmlns:a16="http://schemas.microsoft.com/office/drawing/2014/main" id="{6F473F6A-6C10-8FD4-AF47-EFC596B3AAF5}"/>
              </a:ext>
            </a:extLst>
          </p:cNvPr>
          <p:cNvSpPr txBox="1"/>
          <p:nvPr/>
        </p:nvSpPr>
        <p:spPr>
          <a:xfrm>
            <a:off x="479299" y="4625603"/>
            <a:ext cx="2369724" cy="590831"/>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Christian Vogler</a:t>
            </a:r>
          </a:p>
          <a:p>
            <a:pPr algn="ctr"/>
            <a:r>
              <a:rPr lang="en-US" sz="1600" dirty="0">
                <a:latin typeface="Segoe UI" panose="020B0502040204020203" pitchFamily="34" charset="0"/>
                <a:ea typeface="Segoe UI" panose="020B0502040204020203" pitchFamily="34" charset="0"/>
                <a:cs typeface="Segoe UI" panose="020B0502040204020203" pitchFamily="34" charset="0"/>
              </a:rPr>
              <a:t>Gallaudet University</a:t>
            </a:r>
          </a:p>
        </p:txBody>
      </p:sp>
      <p:pic>
        <p:nvPicPr>
          <p:cNvPr id="3" name="Picture 10">
            <a:extLst>
              <a:ext uri="{FF2B5EF4-FFF2-40B4-BE49-F238E27FC236}">
                <a16:creationId xmlns:a16="http://schemas.microsoft.com/office/drawing/2014/main" id="{8636AC25-DAD8-775A-8308-10D14AAE5C2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656441" y="2394192"/>
            <a:ext cx="2015440" cy="2015440"/>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5058" name="Picture 2" descr="Emma McDonnell">
            <a:extLst>
              <a:ext uri="{FF2B5EF4-FFF2-40B4-BE49-F238E27FC236}">
                <a16:creationId xmlns:a16="http://schemas.microsoft.com/office/drawing/2014/main" id="{CE30BC05-3E54-EE6A-0882-9631462734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74181" y="2439649"/>
            <a:ext cx="2012707" cy="2012707"/>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5060" name="Picture 4">
            <a:extLst>
              <a:ext uri="{FF2B5EF4-FFF2-40B4-BE49-F238E27FC236}">
                <a16:creationId xmlns:a16="http://schemas.microsoft.com/office/drawing/2014/main" id="{FEDF6F8C-56A2-2307-57B7-CEDE718E1854}"/>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6408861" y="2431628"/>
            <a:ext cx="2011680" cy="2011680"/>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5062" name="Picture 6" descr="Kelly Mack">
            <a:extLst>
              <a:ext uri="{FF2B5EF4-FFF2-40B4-BE49-F238E27FC236}">
                <a16:creationId xmlns:a16="http://schemas.microsoft.com/office/drawing/2014/main" id="{60F0732A-4896-457E-D717-07B4A450B92B}"/>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9126212" y="2431628"/>
            <a:ext cx="2011680" cy="2011680"/>
          </a:xfrm>
          <a:prstGeom prst="ellipse">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E89741-184F-E537-D4BC-5EBD27E75B4E}"/>
              </a:ext>
            </a:extLst>
          </p:cNvPr>
          <p:cNvSpPr txBox="1"/>
          <p:nvPr/>
        </p:nvSpPr>
        <p:spPr>
          <a:xfrm>
            <a:off x="3423391" y="4600881"/>
            <a:ext cx="2369724"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Emma McDonnell</a:t>
            </a:r>
          </a:p>
          <a:p>
            <a:pPr algn="ctr"/>
            <a:r>
              <a:rPr lang="en-US" sz="1600" dirty="0">
                <a:latin typeface="Segoe UI" panose="020B0502040204020203" pitchFamily="34" charset="0"/>
                <a:ea typeface="Segoe UI" panose="020B0502040204020203" pitchFamily="34" charset="0"/>
                <a:cs typeface="Segoe UI" panose="020B0502040204020203" pitchFamily="34" charset="0"/>
              </a:rPr>
              <a:t>UW</a:t>
            </a:r>
          </a:p>
        </p:txBody>
      </p:sp>
      <p:sp>
        <p:nvSpPr>
          <p:cNvPr id="7" name="TextBox 6">
            <a:extLst>
              <a:ext uri="{FF2B5EF4-FFF2-40B4-BE49-F238E27FC236}">
                <a16:creationId xmlns:a16="http://schemas.microsoft.com/office/drawing/2014/main" id="{031BCDF9-6387-8CF9-4573-DCE2F9F65D7F}"/>
              </a:ext>
            </a:extLst>
          </p:cNvPr>
          <p:cNvSpPr txBox="1"/>
          <p:nvPr/>
        </p:nvSpPr>
        <p:spPr>
          <a:xfrm>
            <a:off x="8947190" y="4600881"/>
            <a:ext cx="2369724" cy="615553"/>
          </a:xfrm>
          <a:prstGeom prst="rect">
            <a:avLst/>
          </a:prstGeom>
          <a:noFill/>
        </p:spPr>
        <p:txBody>
          <a:bodyPr wrap="square" rtlCol="0">
            <a:spAutoFit/>
          </a:bodyPr>
          <a:lstStyle/>
          <a:p>
            <a:pPr algn="ctr"/>
            <a:r>
              <a:rPr lang="en-US" b="1" dirty="0">
                <a:latin typeface="Segoe UI" panose="020B0502040204020203" pitchFamily="34" charset="0"/>
                <a:ea typeface="Segoe UI" panose="020B0502040204020203" pitchFamily="34" charset="0"/>
                <a:cs typeface="Segoe UI" panose="020B0502040204020203" pitchFamily="34" charset="0"/>
              </a:rPr>
              <a:t>Kelly Mack</a:t>
            </a:r>
          </a:p>
          <a:p>
            <a:pPr algn="ctr"/>
            <a:r>
              <a:rPr lang="en-US" sz="1600" dirty="0">
                <a:latin typeface="Segoe UI" panose="020B0502040204020203" pitchFamily="34" charset="0"/>
                <a:ea typeface="Segoe UI" panose="020B0502040204020203" pitchFamily="34" charset="0"/>
                <a:cs typeface="Segoe UI" panose="020B0502040204020203" pitchFamily="34" charset="0"/>
              </a:rPr>
              <a:t>UW</a:t>
            </a:r>
          </a:p>
        </p:txBody>
      </p:sp>
      <p:sp>
        <p:nvSpPr>
          <p:cNvPr id="9" name="TextBox 8">
            <a:extLst>
              <a:ext uri="{FF2B5EF4-FFF2-40B4-BE49-F238E27FC236}">
                <a16:creationId xmlns:a16="http://schemas.microsoft.com/office/drawing/2014/main" id="{A08A8D42-1447-D34B-13C8-88793A1E4574}"/>
              </a:ext>
            </a:extLst>
          </p:cNvPr>
          <p:cNvSpPr txBox="1"/>
          <p:nvPr/>
        </p:nvSpPr>
        <p:spPr>
          <a:xfrm>
            <a:off x="6248441" y="4600881"/>
            <a:ext cx="2369724" cy="615553"/>
          </a:xfrm>
          <a:prstGeom prst="rect">
            <a:avLst/>
          </a:prstGeom>
          <a:noFill/>
        </p:spPr>
        <p:txBody>
          <a:bodyPr wrap="square" rtlCol="0">
            <a:spAutoFit/>
          </a:bodyPr>
          <a:lstStyle/>
          <a:p>
            <a:pPr algn="ctr"/>
            <a:r>
              <a:rPr lang="en-US" b="1" dirty="0" err="1">
                <a:latin typeface="Segoe UI" panose="020B0502040204020203" pitchFamily="34" charset="0"/>
                <a:ea typeface="Segoe UI" panose="020B0502040204020203" pitchFamily="34" charset="0"/>
                <a:cs typeface="Segoe UI" panose="020B0502040204020203" pitchFamily="34" charset="0"/>
              </a:rPr>
              <a:t>Laurianne</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b="1" dirty="0" err="1">
                <a:latin typeface="Segoe UI" panose="020B0502040204020203" pitchFamily="34" charset="0"/>
                <a:ea typeface="Segoe UI" panose="020B0502040204020203" pitchFamily="34" charset="0"/>
                <a:cs typeface="Segoe UI" panose="020B0502040204020203" pitchFamily="34" charset="0"/>
              </a:rPr>
              <a:t>Sitbon</a:t>
            </a:r>
            <a:endParaRPr lang="en-US" b="1" dirty="0">
              <a:latin typeface="Segoe UI" panose="020B0502040204020203" pitchFamily="34" charset="0"/>
              <a:ea typeface="Segoe UI" panose="020B0502040204020203" pitchFamily="34" charset="0"/>
              <a:cs typeface="Segoe UI" panose="020B0502040204020203" pitchFamily="34" charset="0"/>
            </a:endParaRPr>
          </a:p>
          <a:p>
            <a:pPr algn="ctr"/>
            <a:r>
              <a:rPr lang="en-US" sz="1600" dirty="0">
                <a:latin typeface="Segoe UI" panose="020B0502040204020203" pitchFamily="34" charset="0"/>
                <a:ea typeface="Segoe UI" panose="020B0502040204020203" pitchFamily="34" charset="0"/>
                <a:cs typeface="Segoe UI" panose="020B0502040204020203" pitchFamily="34" charset="0"/>
              </a:rPr>
              <a:t>Queensland U. of Tech</a:t>
            </a:r>
          </a:p>
        </p:txBody>
      </p:sp>
    </p:spTree>
    <p:extLst>
      <p:ext uri="{BB962C8B-B14F-4D97-AF65-F5344CB8AC3E}">
        <p14:creationId xmlns:p14="http://schemas.microsoft.com/office/powerpoint/2010/main" val="2412372929"/>
      </p:ext>
    </p:extLst>
  </p:cSld>
  <p:clrMapOvr>
    <a:masterClrMapping/>
  </p:clrMapOvr>
  <mc:AlternateContent xmlns:mc="http://schemas.openxmlformats.org/markup-compatibility/2006" xmlns:p14="http://schemas.microsoft.com/office/powerpoint/2010/main">
    <mc:Choice Requires="p14">
      <p:transition spd="slow" p14:dur="2000" advTm="6321"/>
    </mc:Choice>
    <mc:Fallback xmlns="">
      <p:transition spd="slow" advTm="6321"/>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906592-252F-2DC1-B10A-8D45FF6B20C3}"/>
              </a:ext>
            </a:extLst>
          </p:cNvPr>
          <p:cNvSpPr txBox="1"/>
          <p:nvPr/>
        </p:nvSpPr>
        <p:spPr>
          <a:xfrm>
            <a:off x="1662224" y="2875002"/>
            <a:ext cx="8867553" cy="1107996"/>
          </a:xfrm>
          <a:prstGeom prst="rect">
            <a:avLst/>
          </a:prstGeom>
          <a:noFill/>
        </p:spPr>
        <p:txBody>
          <a:bodyPr wrap="square" rtlCol="0">
            <a:spAutoFit/>
          </a:bodyPr>
          <a:lstStyle/>
          <a:p>
            <a:pPr algn="ctr"/>
            <a:r>
              <a:rPr lang="en-US" sz="6600" dirty="0">
                <a:latin typeface="Bebas Neue" panose="020B0606020202050201" pitchFamily="34" charset="77"/>
                <a:ea typeface="Segoe UI" panose="020B0502040204020203" pitchFamily="34" charset="0"/>
                <a:cs typeface="Segoe UI" panose="020B0502040204020203" pitchFamily="34" charset="0"/>
              </a:rPr>
              <a:t>ASSETS’22 Crossover activity</a:t>
            </a:r>
          </a:p>
        </p:txBody>
      </p:sp>
      <p:sp>
        <p:nvSpPr>
          <p:cNvPr id="6" name="TextBox 5">
            <a:extLst>
              <a:ext uri="{FF2B5EF4-FFF2-40B4-BE49-F238E27FC236}">
                <a16:creationId xmlns:a16="http://schemas.microsoft.com/office/drawing/2014/main" id="{20EA3F54-6382-EB68-AE51-586E0CB6DDDB}"/>
              </a:ext>
            </a:extLst>
          </p:cNvPr>
          <p:cNvSpPr txBox="1"/>
          <p:nvPr/>
        </p:nvSpPr>
        <p:spPr>
          <a:xfrm>
            <a:off x="3978442" y="3822578"/>
            <a:ext cx="3850105" cy="523220"/>
          </a:xfrm>
          <a:prstGeom prst="rect">
            <a:avLst/>
          </a:prstGeom>
          <a:noFill/>
        </p:spPr>
        <p:txBody>
          <a:bodyPr wrap="square" rtlCol="0">
            <a:spAutoFit/>
          </a:bodyPr>
          <a:lstStyle/>
          <a:p>
            <a:pPr algn="ctr"/>
            <a:r>
              <a:rPr lang="en-US" sz="2800" dirty="0">
                <a:latin typeface="Segoe UI" panose="020B0502040204020203" pitchFamily="34" charset="0"/>
                <a:ea typeface="Segoe UI" panose="020B0502040204020203" pitchFamily="34" charset="0"/>
                <a:cs typeface="Segoe UI" panose="020B0502040204020203" pitchFamily="34" charset="0"/>
              </a:rPr>
              <a:t>(5-10 minutes)</a:t>
            </a:r>
          </a:p>
        </p:txBody>
      </p:sp>
      <p:sp>
        <p:nvSpPr>
          <p:cNvPr id="2" name="Title 1">
            <a:extLst>
              <a:ext uri="{FF2B5EF4-FFF2-40B4-BE49-F238E27FC236}">
                <a16:creationId xmlns:a16="http://schemas.microsoft.com/office/drawing/2014/main" id="{7985E0AB-489E-253F-9010-732686A532F4}"/>
              </a:ext>
            </a:extLst>
          </p:cNvPr>
          <p:cNvSpPr>
            <a:spLocks noGrp="1"/>
          </p:cNvSpPr>
          <p:nvPr>
            <p:ph type="title"/>
          </p:nvPr>
        </p:nvSpPr>
        <p:spPr>
          <a:xfrm>
            <a:off x="156912" y="-1011342"/>
            <a:ext cx="11493164" cy="701438"/>
          </a:xfrm>
        </p:spPr>
        <p:txBody>
          <a:bodyPr/>
          <a:lstStyle/>
          <a:p>
            <a:r>
              <a:rPr lang="en-US" sz="3600" dirty="0">
                <a:solidFill>
                  <a:srgbClr val="ECECEC"/>
                </a:solidFill>
              </a:rPr>
              <a:t>ASSETS’22 Crossover Activity Intro</a:t>
            </a:r>
          </a:p>
        </p:txBody>
      </p:sp>
    </p:spTree>
    <p:extLst>
      <p:ext uri="{BB962C8B-B14F-4D97-AF65-F5344CB8AC3E}">
        <p14:creationId xmlns:p14="http://schemas.microsoft.com/office/powerpoint/2010/main" val="875462524"/>
      </p:ext>
    </p:extLst>
  </p:cSld>
  <p:clrMapOvr>
    <a:masterClrMapping/>
  </p:clrMapOvr>
  <mc:AlternateContent xmlns:mc="http://schemas.openxmlformats.org/markup-compatibility/2006" xmlns:p14="http://schemas.microsoft.com/office/powerpoint/2010/main">
    <mc:Choice Requires="p14">
      <p:transition spd="slow" p14:dur="2000" advTm="4816"/>
    </mc:Choice>
    <mc:Fallback xmlns="">
      <p:transition spd="slow" advTm="48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scord logo">
            <a:extLst>
              <a:ext uri="{FF2B5EF4-FFF2-40B4-BE49-F238E27FC236}">
                <a16:creationId xmlns:a16="http://schemas.microsoft.com/office/drawing/2014/main" id="{571FB11C-D11A-E9B7-C359-2563B3DF4B3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34356" y="428625"/>
            <a:ext cx="9619343" cy="541088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Laptop with solid fill">
            <a:extLst>
              <a:ext uri="{FF2B5EF4-FFF2-40B4-BE49-F238E27FC236}">
                <a16:creationId xmlns:a16="http://schemas.microsoft.com/office/drawing/2014/main" id="{E3A1D965-3926-A616-6A69-A8FA760D87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3218" y="3936997"/>
            <a:ext cx="731520" cy="731520"/>
          </a:xfrm>
          <a:prstGeom prst="rect">
            <a:avLst/>
          </a:prstGeom>
        </p:spPr>
      </p:pic>
      <p:pic>
        <p:nvPicPr>
          <p:cNvPr id="7" name="Graphic 6" descr="Smart Phone with solid fill">
            <a:extLst>
              <a:ext uri="{FF2B5EF4-FFF2-40B4-BE49-F238E27FC236}">
                <a16:creationId xmlns:a16="http://schemas.microsoft.com/office/drawing/2014/main" id="{181A7652-735C-CB42-BD6A-92E6E1E314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0464" y="4028437"/>
            <a:ext cx="548640" cy="548640"/>
          </a:xfrm>
          <a:prstGeom prst="rect">
            <a:avLst/>
          </a:prstGeom>
        </p:spPr>
      </p:pic>
      <p:sp>
        <p:nvSpPr>
          <p:cNvPr id="8" name="TextBox 7">
            <a:extLst>
              <a:ext uri="{FF2B5EF4-FFF2-40B4-BE49-F238E27FC236}">
                <a16:creationId xmlns:a16="http://schemas.microsoft.com/office/drawing/2014/main" id="{5C889A9A-0EF4-BD0A-F966-094C3B1A2765}"/>
              </a:ext>
            </a:extLst>
          </p:cNvPr>
          <p:cNvSpPr txBox="1"/>
          <p:nvPr/>
        </p:nvSpPr>
        <p:spPr>
          <a:xfrm>
            <a:off x="6341250" y="4071925"/>
            <a:ext cx="1874211" cy="400110"/>
          </a:xfrm>
          <a:prstGeom prst="rect">
            <a:avLst/>
          </a:prstGeom>
          <a:noFill/>
        </p:spPr>
        <p:txBody>
          <a:bodyPr wrap="square" rtlCol="0">
            <a:spAutoFit/>
          </a:bodyPr>
          <a:lstStyle/>
          <a:p>
            <a:pPr algn="l"/>
            <a:r>
              <a:rPr lang="en-US" sz="2000" dirty="0">
                <a:latin typeface="Segoe UI" panose="020B0502040204020203" pitchFamily="34" charset="0"/>
                <a:ea typeface="Segoe UI" panose="020B0502040204020203" pitchFamily="34" charset="0"/>
                <a:cs typeface="Segoe UI" panose="020B0502040204020203" pitchFamily="34" charset="0"/>
              </a:rPr>
              <a:t>Mac/Windows</a:t>
            </a:r>
          </a:p>
        </p:txBody>
      </p:sp>
      <p:pic>
        <p:nvPicPr>
          <p:cNvPr id="12" name="Graphic 11" descr="Browser window with solid fill">
            <a:extLst>
              <a:ext uri="{FF2B5EF4-FFF2-40B4-BE49-F238E27FC236}">
                <a16:creationId xmlns:a16="http://schemas.microsoft.com/office/drawing/2014/main" id="{BC7A71FE-B3CC-6B4D-C528-D403826082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7068" y="3958742"/>
            <a:ext cx="688031" cy="688031"/>
          </a:xfrm>
          <a:prstGeom prst="rect">
            <a:avLst/>
          </a:prstGeom>
        </p:spPr>
      </p:pic>
      <p:sp>
        <p:nvSpPr>
          <p:cNvPr id="13" name="TextBox 12">
            <a:extLst>
              <a:ext uri="{FF2B5EF4-FFF2-40B4-BE49-F238E27FC236}">
                <a16:creationId xmlns:a16="http://schemas.microsoft.com/office/drawing/2014/main" id="{80EBB289-D8C5-40CF-8D15-A559C348C6F1}"/>
              </a:ext>
            </a:extLst>
          </p:cNvPr>
          <p:cNvSpPr txBox="1"/>
          <p:nvPr/>
        </p:nvSpPr>
        <p:spPr>
          <a:xfrm>
            <a:off x="4750443" y="4071925"/>
            <a:ext cx="1015092" cy="400110"/>
          </a:xfrm>
          <a:prstGeom prst="rect">
            <a:avLst/>
          </a:prstGeom>
          <a:noFill/>
        </p:spPr>
        <p:txBody>
          <a:bodyPr wrap="square" rtlCol="0">
            <a:spAutoFit/>
          </a:bodyPr>
          <a:lstStyle/>
          <a:p>
            <a:pPr algn="l"/>
            <a:r>
              <a:rPr lang="en-US" sz="2000" dirty="0">
                <a:latin typeface="Segoe UI" panose="020B0502040204020203" pitchFamily="34" charset="0"/>
                <a:ea typeface="Segoe UI" panose="020B0502040204020203" pitchFamily="34" charset="0"/>
                <a:cs typeface="Segoe UI" panose="020B0502040204020203" pitchFamily="34" charset="0"/>
              </a:rPr>
              <a:t>Web</a:t>
            </a:r>
          </a:p>
        </p:txBody>
      </p:sp>
      <p:sp>
        <p:nvSpPr>
          <p:cNvPr id="14" name="TextBox 13">
            <a:extLst>
              <a:ext uri="{FF2B5EF4-FFF2-40B4-BE49-F238E27FC236}">
                <a16:creationId xmlns:a16="http://schemas.microsoft.com/office/drawing/2014/main" id="{D72B2BB2-71D4-2CA4-204D-FE43C4CDC5C8}"/>
              </a:ext>
            </a:extLst>
          </p:cNvPr>
          <p:cNvSpPr txBox="1"/>
          <p:nvPr/>
        </p:nvSpPr>
        <p:spPr>
          <a:xfrm>
            <a:off x="8690974" y="4071925"/>
            <a:ext cx="2545443" cy="400110"/>
          </a:xfrm>
          <a:prstGeom prst="rect">
            <a:avLst/>
          </a:prstGeom>
          <a:noFill/>
        </p:spPr>
        <p:txBody>
          <a:bodyPr wrap="square" rtlCol="0">
            <a:spAutoFit/>
          </a:bodyPr>
          <a:lstStyle/>
          <a:p>
            <a:pPr algn="l"/>
            <a:r>
              <a:rPr lang="en-US" sz="2000" dirty="0">
                <a:latin typeface="Segoe UI" panose="020B0502040204020203" pitchFamily="34" charset="0"/>
                <a:ea typeface="Segoe UI" panose="020B0502040204020203" pitchFamily="34" charset="0"/>
                <a:cs typeface="Segoe UI" panose="020B0502040204020203" pitchFamily="34" charset="0"/>
              </a:rPr>
              <a:t>Android/iPhone</a:t>
            </a:r>
          </a:p>
        </p:txBody>
      </p:sp>
      <p:sp>
        <p:nvSpPr>
          <p:cNvPr id="2" name="Title 1">
            <a:extLst>
              <a:ext uri="{FF2B5EF4-FFF2-40B4-BE49-F238E27FC236}">
                <a16:creationId xmlns:a16="http://schemas.microsoft.com/office/drawing/2014/main" id="{6205E236-C96D-77C9-51A3-B2288AA0BEE7}"/>
              </a:ext>
            </a:extLst>
          </p:cNvPr>
          <p:cNvSpPr>
            <a:spLocks noGrp="1"/>
          </p:cNvSpPr>
          <p:nvPr>
            <p:ph type="title"/>
          </p:nvPr>
        </p:nvSpPr>
        <p:spPr>
          <a:xfrm>
            <a:off x="145553" y="-851450"/>
            <a:ext cx="10515600" cy="548640"/>
          </a:xfrm>
        </p:spPr>
        <p:txBody>
          <a:bodyPr>
            <a:normAutofit/>
          </a:bodyPr>
          <a:lstStyle/>
          <a:p>
            <a:r>
              <a:rPr lang="en-US" sz="3200" dirty="0">
                <a:solidFill>
                  <a:srgbClr val="ECECEC"/>
                </a:solidFill>
              </a:rPr>
              <a:t>Discord</a:t>
            </a:r>
          </a:p>
        </p:txBody>
      </p:sp>
    </p:spTree>
    <p:extLst>
      <p:ext uri="{BB962C8B-B14F-4D97-AF65-F5344CB8AC3E}">
        <p14:creationId xmlns:p14="http://schemas.microsoft.com/office/powerpoint/2010/main" val="1479982855"/>
      </p:ext>
    </p:extLst>
  </p:cSld>
  <p:clrMapOvr>
    <a:masterClrMapping/>
  </p:clrMapOvr>
  <mc:AlternateContent xmlns:mc="http://schemas.openxmlformats.org/markup-compatibility/2006" xmlns:p14="http://schemas.microsoft.com/office/powerpoint/2010/main">
    <mc:Choice Requires="p14">
      <p:transition spd="slow" p14:dur="2000" advTm="3725"/>
    </mc:Choice>
    <mc:Fallback xmlns="">
      <p:transition spd="slow" advTm="3725"/>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1B9C1FD-FB6B-8EC3-0766-19515CA24228}"/>
              </a:ext>
            </a:extLst>
          </p:cNvPr>
          <p:cNvGraphicFramePr>
            <a:graphicFrameLocks noGrp="1"/>
          </p:cNvGraphicFramePr>
          <p:nvPr>
            <p:extLst>
              <p:ext uri="{D42A27DB-BD31-4B8C-83A1-F6EECF244321}">
                <p14:modId xmlns:p14="http://schemas.microsoft.com/office/powerpoint/2010/main" val="38946470"/>
              </p:ext>
            </p:extLst>
          </p:nvPr>
        </p:nvGraphicFramePr>
        <p:xfrm>
          <a:off x="3117982" y="180109"/>
          <a:ext cx="5956035" cy="6497782"/>
        </p:xfrm>
        <a:graphic>
          <a:graphicData uri="http://schemas.openxmlformats.org/drawingml/2006/table">
            <a:tbl>
              <a:tblPr/>
              <a:tblGrid>
                <a:gridCol w="1191207">
                  <a:extLst>
                    <a:ext uri="{9D8B030D-6E8A-4147-A177-3AD203B41FA5}">
                      <a16:colId xmlns:a16="http://schemas.microsoft.com/office/drawing/2014/main" val="4180097191"/>
                    </a:ext>
                  </a:extLst>
                </a:gridCol>
                <a:gridCol w="1191207">
                  <a:extLst>
                    <a:ext uri="{9D8B030D-6E8A-4147-A177-3AD203B41FA5}">
                      <a16:colId xmlns:a16="http://schemas.microsoft.com/office/drawing/2014/main" val="242561339"/>
                    </a:ext>
                  </a:extLst>
                </a:gridCol>
                <a:gridCol w="1191207">
                  <a:extLst>
                    <a:ext uri="{9D8B030D-6E8A-4147-A177-3AD203B41FA5}">
                      <a16:colId xmlns:a16="http://schemas.microsoft.com/office/drawing/2014/main" val="3475569540"/>
                    </a:ext>
                  </a:extLst>
                </a:gridCol>
                <a:gridCol w="1191207">
                  <a:extLst>
                    <a:ext uri="{9D8B030D-6E8A-4147-A177-3AD203B41FA5}">
                      <a16:colId xmlns:a16="http://schemas.microsoft.com/office/drawing/2014/main" val="786527517"/>
                    </a:ext>
                  </a:extLst>
                </a:gridCol>
                <a:gridCol w="1191207">
                  <a:extLst>
                    <a:ext uri="{9D8B030D-6E8A-4147-A177-3AD203B41FA5}">
                      <a16:colId xmlns:a16="http://schemas.microsoft.com/office/drawing/2014/main" val="2938402521"/>
                    </a:ext>
                  </a:extLst>
                </a:gridCol>
              </a:tblGrid>
              <a:tr h="485726">
                <a:tc>
                  <a:txBody>
                    <a:bodyPr/>
                    <a:lstStyle/>
                    <a:p>
                      <a:pPr algn="ctr" rtl="0" fontAlgn="t"/>
                      <a:r>
                        <a:rPr lang="en-US" sz="3000" b="1">
                          <a:effectLst/>
                          <a:latin typeface="Bebas Neue" panose="020B0606020202050201" pitchFamily="34" charset="77"/>
                        </a:rPr>
                        <a:t>B</a:t>
                      </a: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3000" b="1">
                          <a:effectLst/>
                          <a:latin typeface="Bebas Neue" panose="020B0606020202050201" pitchFamily="34" charset="77"/>
                        </a:rPr>
                        <a:t>I</a:t>
                      </a: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3000" b="1">
                          <a:effectLst/>
                          <a:latin typeface="Bebas Neue" panose="020B0606020202050201" pitchFamily="34" charset="77"/>
                        </a:rPr>
                        <a:t>N</a:t>
                      </a: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3000" b="1">
                          <a:effectLst/>
                          <a:latin typeface="Bebas Neue" panose="020B0606020202050201" pitchFamily="34" charset="77"/>
                        </a:rPr>
                        <a:t>G</a:t>
                      </a: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3000" b="1">
                          <a:effectLst/>
                          <a:latin typeface="Bebas Neue" panose="020B0606020202050201" pitchFamily="34" charset="77"/>
                        </a:rPr>
                        <a:t>O</a:t>
                      </a: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93683621"/>
                  </a:ext>
                </a:extLst>
              </a:tr>
              <a:tr h="1191207">
                <a:tc>
                  <a:txBody>
                    <a:bodyPr/>
                    <a:lstStyle/>
                    <a:p>
                      <a:pPr rtl="0" fontAlgn="t"/>
                      <a:r>
                        <a:rPr lang="en-US" sz="1000" b="0" i="0">
                          <a:effectLst/>
                          <a:latin typeface="Segoe Condensed" panose="020B0606040200020203" pitchFamily="34" charset="0"/>
                        </a:rPr>
                        <a:t>Find someone who you share a common interest with you. What is their name &amp; the common interest?</a:t>
                      </a: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Find someone who prefers tea over coffee. What is their name and favorite kind of tea?</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a:effectLst/>
                          <a:latin typeface="Segoe Condensed" panose="020B0606040200020203" pitchFamily="34" charset="0"/>
                        </a:rPr>
                        <a:t>Find someone who is attending ASSETS (virtually or in Athens) for the first time. Who is it?</a:t>
                      </a: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a:effectLst/>
                          <a:latin typeface="Segoe Condensed" panose="020B0606040200020203" pitchFamily="34" charset="0"/>
                        </a:rPr>
                        <a:t>Find someone who works in industry, do they have any pets. Who and what pets?</a:t>
                      </a:r>
                      <a:br>
                        <a:rPr lang="en-US" sz="1000" b="0" i="0">
                          <a:effectLst/>
                          <a:latin typeface="Segoe Condensed" panose="020B0606040200020203" pitchFamily="34" charset="0"/>
                        </a:rPr>
                      </a:b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a:effectLst/>
                          <a:latin typeface="Segoe Condensed" panose="020B0606040200020203" pitchFamily="34" charset="0"/>
                        </a:rPr>
                        <a:t>Find someone who is a self-identified night owl. What is their name and what time do they go to bed?</a:t>
                      </a: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04298595"/>
                  </a:ext>
                </a:extLst>
              </a:tr>
              <a:tr h="1191207">
                <a:tc>
                  <a:txBody>
                    <a:bodyPr/>
                    <a:lstStyle/>
                    <a:p>
                      <a:pPr rtl="0" fontAlgn="t"/>
                      <a:r>
                        <a:rPr lang="en-US" sz="1000" b="0" i="0" dirty="0">
                          <a:effectLst/>
                          <a:latin typeface="Segoe Condensed" panose="020B0606040200020203" pitchFamily="34" charset="0"/>
                        </a:rPr>
                        <a:t>Find a student who is not from your institution. What is their name and favorite snack food?</a:t>
                      </a:r>
                      <a:br>
                        <a:rPr lang="en-US" sz="1000" b="0" i="0" dirty="0">
                          <a:effectLst/>
                          <a:latin typeface="Segoe Condensed" panose="020B0606040200020203" pitchFamily="34" charset="0"/>
                        </a:rPr>
                      </a:br>
                      <a:endParaRPr lang="en-US" sz="1000" b="0" i="0" dirty="0">
                        <a:effectLst/>
                        <a:latin typeface="Segoe Condensed" panose="020B0606040200020203" pitchFamily="34" charset="0"/>
                      </a:endParaRPr>
                    </a:p>
                    <a:p>
                      <a:pPr rtl="0" fontAlgn="t"/>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a:effectLst/>
                          <a:latin typeface="Segoe Condensed" panose="020B0606040200020203" pitchFamily="34" charset="0"/>
                        </a:rPr>
                        <a:t>Find someone who is attending ASSETS in person for the first time. What is their name &amp; affiliation?</a:t>
                      </a: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Find a student volunteer. What is their name and favorite book?</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endParaRPr lang="en-US" sz="1000" b="0" i="0" dirty="0">
                        <a:effectLst/>
                        <a:latin typeface="Segoe Condensed" panose="020B0606040200020203" pitchFamily="34" charset="0"/>
                      </a:endParaRPr>
                    </a:p>
                    <a:p>
                      <a:pPr rtl="0" fontAlgn="t"/>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a:effectLst/>
                          <a:latin typeface="Segoe Condensed" panose="020B0606040200020203" pitchFamily="34" charset="0"/>
                        </a:rPr>
                        <a:t>Find someone you've never met who is attending ASSETS virtually on Discord. What is their name?</a:t>
                      </a: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Find someone who likes to dance. What is their name and their favorite song to dance to?</a:t>
                      </a:r>
                      <a:br>
                        <a:rPr lang="en-US" sz="1000" b="0" i="0" dirty="0">
                          <a:effectLst/>
                          <a:latin typeface="Segoe Condensed" panose="020B0606040200020203" pitchFamily="34" charset="0"/>
                        </a:rPr>
                      </a:br>
                      <a:endParaRPr lang="en-US" sz="1000" b="0" i="0" dirty="0">
                        <a:effectLst/>
                        <a:latin typeface="Segoe Condensed" panose="020B0606040200020203" pitchFamily="34" charset="0"/>
                      </a:endParaRPr>
                    </a:p>
                    <a:p>
                      <a:pPr rtl="0" fontAlgn="t"/>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13981808"/>
                  </a:ext>
                </a:extLst>
              </a:tr>
              <a:tr h="1191207">
                <a:tc>
                  <a:txBody>
                    <a:bodyPr/>
                    <a:lstStyle/>
                    <a:p>
                      <a:pPr rtl="0" fontAlgn="t"/>
                      <a:r>
                        <a:rPr lang="en-US" sz="1000" b="0" i="0">
                          <a:effectLst/>
                          <a:latin typeface="Segoe Condensed" panose="020B0606040200020203" pitchFamily="34" charset="0"/>
                        </a:rPr>
                        <a:t>Find a post doc, what is their favorite project that they've worked on?</a:t>
                      </a:r>
                      <a:br>
                        <a:rPr lang="en-US" sz="1000" b="0" i="0">
                          <a:effectLst/>
                          <a:latin typeface="Segoe Condensed" panose="020B0606040200020203" pitchFamily="34" charset="0"/>
                        </a:rPr>
                      </a:br>
                      <a:br>
                        <a:rPr lang="en-US" sz="1000" b="0" i="0">
                          <a:effectLst/>
                          <a:latin typeface="Segoe Condensed" panose="020B0606040200020203" pitchFamily="34" charset="0"/>
                        </a:rPr>
                      </a:b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Find someone who identifies as Gen Z. What is their name and ask if they have ever used a VCR?</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000" b="0" i="0">
                          <a:effectLst/>
                          <a:latin typeface="Segoe Condensed" panose="020B0606040200020203" pitchFamily="34" charset="0"/>
                        </a:rPr>
                        <a:t>Introduce yourself on the </a:t>
                      </a:r>
                      <a:r>
                        <a:rPr lang="en-US" sz="1000" b="0" i="0" u="sng">
                          <a:solidFill>
                            <a:srgbClr val="1155CC"/>
                          </a:solidFill>
                          <a:effectLst/>
                          <a:latin typeface="Segoe Condensed" panose="020B0606040200020203" pitchFamily="34" charset="0"/>
                          <a:hlinkClick r:id="rId3"/>
                        </a:rPr>
                        <a:t>#introduce-yourself Discord channel</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a:effectLst/>
                          <a:latin typeface="Segoe Condensed" panose="020B0606040200020203" pitchFamily="34" charset="0"/>
                        </a:rPr>
                        <a:t>Find a professor who is not from your institution, what is their name and favorite book and why?</a:t>
                      </a:r>
                      <a:br>
                        <a:rPr lang="en-US" sz="1000" b="0" i="0">
                          <a:effectLst/>
                          <a:latin typeface="Segoe Condensed" panose="020B0606040200020203" pitchFamily="34" charset="0"/>
                        </a:rPr>
                      </a:b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a:effectLst/>
                          <a:latin typeface="Segoe Condensed" panose="020B0606040200020203" pitchFamily="34" charset="0"/>
                        </a:rPr>
                        <a:t>Find someone on Discord that works in a similar research area to you. Who did you talk to and what area?</a:t>
                      </a: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4006780"/>
                  </a:ext>
                </a:extLst>
              </a:tr>
              <a:tr h="1191207">
                <a:tc>
                  <a:txBody>
                    <a:bodyPr/>
                    <a:lstStyle/>
                    <a:p>
                      <a:pPr rtl="0" fontAlgn="t"/>
                      <a:r>
                        <a:rPr lang="en-US" sz="1000" b="0" i="0">
                          <a:effectLst/>
                          <a:latin typeface="Segoe Condensed" panose="020B0606040200020203" pitchFamily="34" charset="0"/>
                        </a:rPr>
                        <a:t>Find someone who likes the same band/artist as you. Who did you talk to and what is the artist?</a:t>
                      </a: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Find someone who speaks two languages. List their name and languages.</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Find someone who uses sign language. What is their name and affiliation?</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a:effectLst/>
                          <a:latin typeface="Segoe Condensed" panose="020B0606040200020203" pitchFamily="34" charset="0"/>
                        </a:rPr>
                        <a:t>Find someone on Discord who has the same birth month as you. Who is it and what month?</a:t>
                      </a: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Find someone who has been to 3 or more continents. What is their name &amp; where they go?</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28396701"/>
                  </a:ext>
                </a:extLst>
              </a:tr>
              <a:tr h="1214651">
                <a:tc>
                  <a:txBody>
                    <a:bodyPr/>
                    <a:lstStyle/>
                    <a:p>
                      <a:pPr rtl="0" fontAlgn="t"/>
                      <a:r>
                        <a:rPr lang="en-US" sz="1000" b="0" i="0" dirty="0">
                          <a:effectLst/>
                          <a:latin typeface="Segoe Condensed" panose="020B0606040200020203" pitchFamily="34" charset="0"/>
                        </a:rPr>
                        <a:t>Find someone who speaks Greek. What is their name?</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a:effectLst/>
                          <a:latin typeface="Segoe Condensed" panose="020B0606040200020203" pitchFamily="34" charset="0"/>
                        </a:rPr>
                        <a:t>Find someone who has attended ASSETS 6+ times: who is it and how many times have they attended ASSETS?</a:t>
                      </a:r>
                      <a:br>
                        <a:rPr lang="en-US" sz="1000" b="0" i="0">
                          <a:effectLst/>
                          <a:latin typeface="Segoe Condensed" panose="020B0606040200020203" pitchFamily="34" charset="0"/>
                        </a:rPr>
                      </a:br>
                      <a:br>
                        <a:rPr lang="en-US" sz="1000" b="0" i="0">
                          <a:effectLst/>
                          <a:latin typeface="Segoe Condensed" panose="020B0606040200020203" pitchFamily="34" charset="0"/>
                        </a:rPr>
                      </a:br>
                      <a:br>
                        <a:rPr lang="en-US" sz="1000" b="0" i="0">
                          <a:effectLst/>
                          <a:latin typeface="Segoe Condensed" panose="020B0606040200020203" pitchFamily="34" charset="0"/>
                        </a:rPr>
                      </a:br>
                      <a:r>
                        <a:rPr lang="en-US" sz="1000" b="0" i="0">
                          <a:solidFill>
                            <a:srgbClr val="666666"/>
                          </a:solidFill>
                          <a:effectLst/>
                          <a:latin typeface="Segoe Condensed" panose="020B0606040200020203" pitchFamily="34" charset="0"/>
                        </a:rPr>
                        <a:t>[Your answer]</a:t>
                      </a:r>
                      <a:endParaRPr lang="en-US" sz="1600" b="0" i="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Find someone who has gone on a run or worked out today, what is their name and how far did they run? [Hint: ask Bigham]</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Take a selfie with someone at the conference and post it to the </a:t>
                      </a:r>
                      <a:r>
                        <a:rPr lang="en-US" sz="1000" b="0" i="0" u="sng" dirty="0">
                          <a:solidFill>
                            <a:srgbClr val="1155CC"/>
                          </a:solidFill>
                          <a:effectLst/>
                          <a:latin typeface="Segoe Condensed" panose="020B0606040200020203" pitchFamily="34" charset="0"/>
                          <a:hlinkClick r:id="rId4"/>
                        </a:rPr>
                        <a:t>#selfie Discord channe</a:t>
                      </a:r>
                      <a:r>
                        <a:rPr lang="en-US" sz="1000" b="0" i="0" dirty="0">
                          <a:effectLst/>
                          <a:latin typeface="Segoe Condensed" panose="020B0606040200020203" pitchFamily="34" charset="0"/>
                        </a:rPr>
                        <a:t>l with your names.</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000" b="0" i="0" dirty="0">
                          <a:effectLst/>
                          <a:latin typeface="Segoe Condensed" panose="020B0606040200020203" pitchFamily="34" charset="0"/>
                        </a:rPr>
                        <a:t>Find someone who is attending ASSETS from a different </a:t>
                      </a:r>
                      <a:r>
                        <a:rPr lang="en-US" sz="1000" b="0" i="0" dirty="0" err="1">
                          <a:effectLst/>
                          <a:latin typeface="Segoe Condensed" panose="020B0606040200020203" pitchFamily="34" charset="0"/>
                        </a:rPr>
                        <a:t>timezone</a:t>
                      </a:r>
                      <a:r>
                        <a:rPr lang="en-US" sz="1000" b="0" i="0" dirty="0">
                          <a:effectLst/>
                          <a:latin typeface="Segoe Condensed" panose="020B0606040200020203" pitchFamily="34" charset="0"/>
                        </a:rPr>
                        <a:t> than you. What is their name and where are they attending ASSETS?</a:t>
                      </a:r>
                      <a:br>
                        <a:rPr lang="en-US" sz="1000" b="0" i="0" dirty="0">
                          <a:effectLst/>
                          <a:latin typeface="Segoe Condensed" panose="020B0606040200020203" pitchFamily="34" charset="0"/>
                        </a:rPr>
                      </a:br>
                      <a:br>
                        <a:rPr lang="en-US" sz="1000" b="0" i="0" dirty="0">
                          <a:effectLst/>
                          <a:latin typeface="Segoe Condensed" panose="020B0606040200020203" pitchFamily="34" charset="0"/>
                        </a:rPr>
                      </a:br>
                      <a:r>
                        <a:rPr lang="en-US" sz="1000" b="0" i="0" dirty="0">
                          <a:solidFill>
                            <a:srgbClr val="666666"/>
                          </a:solidFill>
                          <a:effectLst/>
                          <a:latin typeface="Segoe Condensed" panose="020B0606040200020203" pitchFamily="34" charset="0"/>
                        </a:rPr>
                        <a:t>[Your answer]</a:t>
                      </a:r>
                      <a:endParaRPr lang="en-US" sz="1600" b="0" i="0" dirty="0">
                        <a:effectLst/>
                        <a:latin typeface="Segoe Condensed" panose="020B0606040200020203" pitchFamily="34" charset="0"/>
                      </a:endParaRPr>
                    </a:p>
                  </a:txBody>
                  <a:tcPr marL="21022" marR="21022" marT="14014" marB="1401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86167531"/>
                  </a:ext>
                </a:extLst>
              </a:tr>
            </a:tbl>
          </a:graphicData>
        </a:graphic>
      </p:graphicFrame>
      <p:pic>
        <p:nvPicPr>
          <p:cNvPr id="31746" name="Picture 2">
            <a:extLst>
              <a:ext uri="{FF2B5EF4-FFF2-40B4-BE49-F238E27FC236}">
                <a16:creationId xmlns:a16="http://schemas.microsoft.com/office/drawing/2014/main" id="{F57AC10E-03D1-97F2-5259-1B38E1FC9C5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46750" y="3530600"/>
            <a:ext cx="698500" cy="698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8C7EB-C637-C3FA-C441-796265CE1D1C}"/>
              </a:ext>
            </a:extLst>
          </p:cNvPr>
          <p:cNvSpPr>
            <a:spLocks noGrp="1"/>
          </p:cNvSpPr>
          <p:nvPr>
            <p:ph type="title"/>
          </p:nvPr>
        </p:nvSpPr>
        <p:spPr>
          <a:xfrm>
            <a:off x="168" y="-1096403"/>
            <a:ext cx="11493164" cy="701438"/>
          </a:xfrm>
        </p:spPr>
        <p:txBody>
          <a:bodyPr/>
          <a:lstStyle/>
          <a:p>
            <a:r>
              <a:rPr lang="en-US" sz="4400" dirty="0">
                <a:solidFill>
                  <a:srgbClr val="ECECEC"/>
                </a:solidFill>
              </a:rPr>
              <a:t>ASSETS’22 Hybrid</a:t>
            </a:r>
            <a:r>
              <a:rPr lang="en-US" sz="4400" baseline="0" dirty="0">
                <a:solidFill>
                  <a:srgbClr val="ECECEC"/>
                </a:solidFill>
              </a:rPr>
              <a:t> Bingo Card</a:t>
            </a:r>
            <a:endParaRPr lang="en-US" sz="4400" dirty="0">
              <a:solidFill>
                <a:srgbClr val="ECECEC"/>
              </a:solidFill>
            </a:endParaRPr>
          </a:p>
        </p:txBody>
      </p:sp>
    </p:spTree>
    <p:extLst>
      <p:ext uri="{BB962C8B-B14F-4D97-AF65-F5344CB8AC3E}">
        <p14:creationId xmlns:p14="http://schemas.microsoft.com/office/powerpoint/2010/main" val="3947760399"/>
      </p:ext>
    </p:extLst>
  </p:cSld>
  <p:clrMapOvr>
    <a:masterClrMapping/>
  </p:clrMapOvr>
  <mc:AlternateContent xmlns:mc="http://schemas.openxmlformats.org/markup-compatibility/2006" xmlns:p14="http://schemas.microsoft.com/office/powerpoint/2010/main">
    <mc:Choice Requires="p14">
      <p:transition spd="slow" p14:dur="2000" advTm="8663"/>
    </mc:Choice>
    <mc:Fallback xmlns="">
      <p:transition spd="slow" advTm="8663"/>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1B9C1FD-FB6B-8EC3-0766-19515CA24228}"/>
              </a:ext>
            </a:extLst>
          </p:cNvPr>
          <p:cNvGraphicFramePr>
            <a:graphicFrameLocks noGrp="1"/>
          </p:cNvGraphicFramePr>
          <p:nvPr>
            <p:extLst>
              <p:ext uri="{D42A27DB-BD31-4B8C-83A1-F6EECF244321}">
                <p14:modId xmlns:p14="http://schemas.microsoft.com/office/powerpoint/2010/main" val="3084041101"/>
              </p:ext>
            </p:extLst>
          </p:nvPr>
        </p:nvGraphicFramePr>
        <p:xfrm>
          <a:off x="-279305" y="-3949081"/>
          <a:ext cx="12750610" cy="13921600"/>
        </p:xfrm>
        <a:graphic>
          <a:graphicData uri="http://schemas.openxmlformats.org/drawingml/2006/table">
            <a:tbl>
              <a:tblPr/>
              <a:tblGrid>
                <a:gridCol w="2550122">
                  <a:extLst>
                    <a:ext uri="{9D8B030D-6E8A-4147-A177-3AD203B41FA5}">
                      <a16:colId xmlns:a16="http://schemas.microsoft.com/office/drawing/2014/main" val="4180097191"/>
                    </a:ext>
                  </a:extLst>
                </a:gridCol>
                <a:gridCol w="2550122">
                  <a:extLst>
                    <a:ext uri="{9D8B030D-6E8A-4147-A177-3AD203B41FA5}">
                      <a16:colId xmlns:a16="http://schemas.microsoft.com/office/drawing/2014/main" val="242561339"/>
                    </a:ext>
                  </a:extLst>
                </a:gridCol>
                <a:gridCol w="2550122">
                  <a:extLst>
                    <a:ext uri="{9D8B030D-6E8A-4147-A177-3AD203B41FA5}">
                      <a16:colId xmlns:a16="http://schemas.microsoft.com/office/drawing/2014/main" val="3475569540"/>
                    </a:ext>
                  </a:extLst>
                </a:gridCol>
                <a:gridCol w="2550122">
                  <a:extLst>
                    <a:ext uri="{9D8B030D-6E8A-4147-A177-3AD203B41FA5}">
                      <a16:colId xmlns:a16="http://schemas.microsoft.com/office/drawing/2014/main" val="786527517"/>
                    </a:ext>
                  </a:extLst>
                </a:gridCol>
                <a:gridCol w="2550122">
                  <a:extLst>
                    <a:ext uri="{9D8B030D-6E8A-4147-A177-3AD203B41FA5}">
                      <a16:colId xmlns:a16="http://schemas.microsoft.com/office/drawing/2014/main" val="2938402521"/>
                    </a:ext>
                  </a:extLst>
                </a:gridCol>
              </a:tblGrid>
              <a:tr h="1051060">
                <a:tc>
                  <a:txBody>
                    <a:bodyPr/>
                    <a:lstStyle/>
                    <a:p>
                      <a:pPr algn="ctr" rtl="0" fontAlgn="t"/>
                      <a:r>
                        <a:rPr lang="en-US" sz="6500" b="1">
                          <a:effectLst/>
                          <a:latin typeface="Bebas Neue" panose="020B0606020202050201" pitchFamily="34" charset="77"/>
                        </a:rPr>
                        <a:t>B</a:t>
                      </a: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6500" b="1">
                          <a:effectLst/>
                          <a:latin typeface="Bebas Neue" panose="020B0606020202050201" pitchFamily="34" charset="77"/>
                        </a:rPr>
                        <a:t>I</a:t>
                      </a: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6500" b="1">
                          <a:effectLst/>
                          <a:latin typeface="Bebas Neue" panose="020B0606020202050201" pitchFamily="34" charset="77"/>
                        </a:rPr>
                        <a:t>N</a:t>
                      </a: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6500" b="1">
                          <a:effectLst/>
                          <a:latin typeface="Bebas Neue" panose="020B0606020202050201" pitchFamily="34" charset="77"/>
                        </a:rPr>
                        <a:t>G</a:t>
                      </a: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6500" b="1">
                          <a:effectLst/>
                          <a:latin typeface="Bebas Neue" panose="020B0606020202050201" pitchFamily="34" charset="77"/>
                        </a:rPr>
                        <a:t>O</a:t>
                      </a: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93683621"/>
                  </a:ext>
                </a:extLst>
              </a:tr>
              <a:tr h="2550122">
                <a:tc>
                  <a:txBody>
                    <a:bodyPr/>
                    <a:lstStyle/>
                    <a:p>
                      <a:pPr rtl="0" fontAlgn="t"/>
                      <a:r>
                        <a:rPr lang="en-US" sz="2100" b="0" i="0">
                          <a:effectLst/>
                          <a:latin typeface="Segoe Condensed" panose="020B0606040200020203" pitchFamily="34" charset="0"/>
                        </a:rPr>
                        <a:t>Find someone who you share a common interest with you. What is their name &amp; the common interest?</a:t>
                      </a:r>
                      <a:br>
                        <a:rPr lang="en-US" sz="2100" b="0" i="0">
                          <a:effectLst/>
                          <a:latin typeface="Segoe Condensed" panose="020B0606040200020203" pitchFamily="34" charset="0"/>
                        </a:rPr>
                      </a:br>
                      <a:br>
                        <a:rPr lang="en-US" sz="2100" b="0" i="0">
                          <a:effectLst/>
                          <a:latin typeface="Segoe Condensed" panose="020B0606040200020203" pitchFamily="34" charset="0"/>
                        </a:rPr>
                      </a:br>
                      <a:r>
                        <a:rPr lang="en-US" sz="2100" b="0" i="0">
                          <a:solidFill>
                            <a:srgbClr val="666666"/>
                          </a:solidFill>
                          <a:effectLst/>
                          <a:latin typeface="Segoe Condensed" panose="020B0606040200020203" pitchFamily="34" charset="0"/>
                        </a:rPr>
                        <a:t>[Your answer]</a:t>
                      </a:r>
                      <a:endParaRPr lang="en-US" sz="3300" b="0" i="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a:effectLst/>
                          <a:latin typeface="Segoe Condensed" panose="020B0606040200020203" pitchFamily="34" charset="0"/>
                        </a:rPr>
                        <a:t>Find someone who prefers tea over coffee. What is their name and favorite kind of tea?</a:t>
                      </a:r>
                      <a:br>
                        <a:rPr lang="en-US" sz="2100" b="0" i="0">
                          <a:effectLst/>
                          <a:latin typeface="Segoe Condensed" panose="020B0606040200020203" pitchFamily="34" charset="0"/>
                        </a:rPr>
                      </a:br>
                      <a:br>
                        <a:rPr lang="en-US" sz="2100" b="0" i="0">
                          <a:effectLst/>
                          <a:latin typeface="Segoe Condensed" panose="020B0606040200020203" pitchFamily="34" charset="0"/>
                        </a:rPr>
                      </a:br>
                      <a:br>
                        <a:rPr lang="en-US" sz="2100" b="0" i="0">
                          <a:effectLst/>
                          <a:latin typeface="Segoe Condensed" panose="020B0606040200020203" pitchFamily="34" charset="0"/>
                        </a:rPr>
                      </a:br>
                      <a:r>
                        <a:rPr lang="en-US" sz="2100" b="0" i="0">
                          <a:solidFill>
                            <a:srgbClr val="666666"/>
                          </a:solidFill>
                          <a:effectLst/>
                          <a:latin typeface="Segoe Condensed" panose="020B0606040200020203" pitchFamily="34" charset="0"/>
                        </a:rPr>
                        <a:t>[Your answer]</a:t>
                      </a:r>
                      <a:endParaRPr lang="en-US" sz="3300" b="0" i="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a:effectLst/>
                          <a:latin typeface="Segoe Condensed" panose="020B0606040200020203" pitchFamily="34" charset="0"/>
                        </a:rPr>
                        <a:t>Find someone who is attending ASSETS (virtually or in Athens) for the first time. Who is it?</a:t>
                      </a:r>
                      <a:br>
                        <a:rPr lang="en-US" sz="2100" b="0" i="0">
                          <a:effectLst/>
                          <a:latin typeface="Segoe Condensed" panose="020B0606040200020203" pitchFamily="34" charset="0"/>
                        </a:rPr>
                      </a:br>
                      <a:br>
                        <a:rPr lang="en-US" sz="2100" b="0" i="0">
                          <a:effectLst/>
                          <a:latin typeface="Segoe Condensed" panose="020B0606040200020203" pitchFamily="34" charset="0"/>
                        </a:rPr>
                      </a:br>
                      <a:r>
                        <a:rPr lang="en-US" sz="2100" b="0" i="0">
                          <a:solidFill>
                            <a:srgbClr val="666666"/>
                          </a:solidFill>
                          <a:effectLst/>
                          <a:latin typeface="Segoe Condensed" panose="020B0606040200020203" pitchFamily="34" charset="0"/>
                        </a:rPr>
                        <a:t>[Your answer]</a:t>
                      </a:r>
                      <a:endParaRPr lang="en-US" sz="3300" b="0" i="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a:effectLst/>
                          <a:latin typeface="Segoe Condensed" panose="020B0606040200020203" pitchFamily="34" charset="0"/>
                        </a:rPr>
                        <a:t>Find someone who works in industry, do they have any pets. Who and what pets?</a:t>
                      </a:r>
                      <a:br>
                        <a:rPr lang="en-US" sz="2100" b="0" i="0">
                          <a:effectLst/>
                          <a:latin typeface="Segoe Condensed" panose="020B0606040200020203" pitchFamily="34" charset="0"/>
                        </a:rPr>
                      </a:br>
                      <a:br>
                        <a:rPr lang="en-US" sz="2100" b="0" i="0">
                          <a:effectLst/>
                          <a:latin typeface="Segoe Condensed" panose="020B0606040200020203" pitchFamily="34" charset="0"/>
                        </a:rPr>
                      </a:br>
                      <a:br>
                        <a:rPr lang="en-US" sz="2100" b="0" i="0">
                          <a:effectLst/>
                          <a:latin typeface="Segoe Condensed" panose="020B0606040200020203" pitchFamily="34" charset="0"/>
                        </a:rPr>
                      </a:br>
                      <a:r>
                        <a:rPr lang="en-US" sz="2100" b="0" i="0">
                          <a:solidFill>
                            <a:srgbClr val="666666"/>
                          </a:solidFill>
                          <a:effectLst/>
                          <a:latin typeface="Segoe Condensed" panose="020B0606040200020203" pitchFamily="34" charset="0"/>
                        </a:rPr>
                        <a:t>[Your answer]</a:t>
                      </a:r>
                      <a:endParaRPr lang="en-US" sz="3300" b="0" i="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a:effectLst/>
                          <a:latin typeface="Segoe Condensed" panose="020B0606040200020203" pitchFamily="34" charset="0"/>
                        </a:rPr>
                        <a:t>Find someone who is a self-identified night owl. What is their name and what time do they go to bed?</a:t>
                      </a:r>
                      <a:br>
                        <a:rPr lang="en-US" sz="2100" b="0" i="0">
                          <a:effectLst/>
                          <a:latin typeface="Segoe Condensed" panose="020B0606040200020203" pitchFamily="34" charset="0"/>
                        </a:rPr>
                      </a:br>
                      <a:br>
                        <a:rPr lang="en-US" sz="2100" b="0" i="0">
                          <a:effectLst/>
                          <a:latin typeface="Segoe Condensed" panose="020B0606040200020203" pitchFamily="34" charset="0"/>
                        </a:rPr>
                      </a:br>
                      <a:r>
                        <a:rPr lang="en-US" sz="2100" b="0" i="0">
                          <a:solidFill>
                            <a:srgbClr val="666666"/>
                          </a:solidFill>
                          <a:effectLst/>
                          <a:latin typeface="Segoe Condensed" panose="020B0606040200020203" pitchFamily="34" charset="0"/>
                        </a:rPr>
                        <a:t>[Your answer]</a:t>
                      </a:r>
                      <a:endParaRPr lang="en-US" sz="3300" b="0" i="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04298595"/>
                  </a:ext>
                </a:extLst>
              </a:tr>
              <a:tr h="2550122">
                <a:tc>
                  <a:txBody>
                    <a:bodyPr/>
                    <a:lstStyle/>
                    <a:p>
                      <a:pPr rtl="0" fontAlgn="t"/>
                      <a:r>
                        <a:rPr lang="en-US" sz="2100" b="0" i="0" dirty="0">
                          <a:effectLst/>
                          <a:latin typeface="Segoe Condensed" panose="020B0606040200020203" pitchFamily="34" charset="0"/>
                        </a:rPr>
                        <a:t>Find a student who is not from your institution. What is their name and favorite snack food?</a:t>
                      </a:r>
                      <a:br>
                        <a:rPr lang="en-US" sz="2100" b="0" i="0" dirty="0">
                          <a:effectLst/>
                          <a:latin typeface="Segoe Condensed" panose="020B0606040200020203" pitchFamily="34" charset="0"/>
                        </a:rPr>
                      </a:br>
                      <a:endParaRPr lang="en-US" sz="2100" b="0" i="0" dirty="0">
                        <a:effectLst/>
                        <a:latin typeface="Segoe Condensed" panose="020B0606040200020203" pitchFamily="34" charset="0"/>
                      </a:endParaRPr>
                    </a:p>
                    <a:p>
                      <a:pPr rtl="0" fontAlgn="t"/>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who is attending ASSETS in person for the first time. What is their name &amp; affiliation?</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a student volunteer. What is their name and favorite book?</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endParaRPr lang="en-US" sz="2100" b="0" i="0" dirty="0">
                        <a:effectLst/>
                        <a:latin typeface="Segoe Condensed" panose="020B0606040200020203" pitchFamily="34" charset="0"/>
                      </a:endParaRPr>
                    </a:p>
                    <a:p>
                      <a:pPr rtl="0" fontAlgn="t"/>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a:effectLst/>
                          <a:latin typeface="Segoe Condensed" panose="020B0606040200020203" pitchFamily="34" charset="0"/>
                        </a:rPr>
                        <a:t>Find someone you've never met who is attending ASSETS virtually on Discord. What is their name?</a:t>
                      </a:r>
                      <a:br>
                        <a:rPr lang="en-US" sz="2100" b="0" i="0">
                          <a:effectLst/>
                          <a:latin typeface="Segoe Condensed" panose="020B0606040200020203" pitchFamily="34" charset="0"/>
                        </a:rPr>
                      </a:br>
                      <a:br>
                        <a:rPr lang="en-US" sz="2100" b="0" i="0">
                          <a:effectLst/>
                          <a:latin typeface="Segoe Condensed" panose="020B0606040200020203" pitchFamily="34" charset="0"/>
                        </a:rPr>
                      </a:br>
                      <a:r>
                        <a:rPr lang="en-US" sz="2100" b="0" i="0">
                          <a:solidFill>
                            <a:srgbClr val="666666"/>
                          </a:solidFill>
                          <a:effectLst/>
                          <a:latin typeface="Segoe Condensed" panose="020B0606040200020203" pitchFamily="34" charset="0"/>
                        </a:rPr>
                        <a:t>[Your answer]</a:t>
                      </a:r>
                      <a:endParaRPr lang="en-US" sz="3300" b="0" i="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who likes to dance. What is their name and their favorite song to dance to?</a:t>
                      </a:r>
                      <a:br>
                        <a:rPr lang="en-US" sz="2100" b="0" i="0" dirty="0">
                          <a:effectLst/>
                          <a:latin typeface="Segoe Condensed" panose="020B0606040200020203" pitchFamily="34" charset="0"/>
                        </a:rPr>
                      </a:br>
                      <a:endParaRPr lang="en-US" sz="2100" b="0" i="0" dirty="0">
                        <a:effectLst/>
                        <a:latin typeface="Segoe Condensed" panose="020B0606040200020203" pitchFamily="34" charset="0"/>
                      </a:endParaRPr>
                    </a:p>
                    <a:p>
                      <a:pPr rtl="0" fontAlgn="t"/>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13981808"/>
                  </a:ext>
                </a:extLst>
              </a:tr>
              <a:tr h="2550122">
                <a:tc>
                  <a:txBody>
                    <a:bodyPr/>
                    <a:lstStyle/>
                    <a:p>
                      <a:pPr rtl="0" fontAlgn="t"/>
                      <a:r>
                        <a:rPr lang="en-US" sz="2100" b="0" i="0">
                          <a:effectLst/>
                          <a:latin typeface="Segoe Condensed" panose="020B0606040200020203" pitchFamily="34" charset="0"/>
                        </a:rPr>
                        <a:t>Find a post doc, what is their favorite project that they've worked on?</a:t>
                      </a:r>
                      <a:br>
                        <a:rPr lang="en-US" sz="2100" b="0" i="0">
                          <a:effectLst/>
                          <a:latin typeface="Segoe Condensed" panose="020B0606040200020203" pitchFamily="34" charset="0"/>
                        </a:rPr>
                      </a:br>
                      <a:br>
                        <a:rPr lang="en-US" sz="2100" b="0" i="0">
                          <a:effectLst/>
                          <a:latin typeface="Segoe Condensed" panose="020B0606040200020203" pitchFamily="34" charset="0"/>
                        </a:rPr>
                      </a:br>
                      <a:br>
                        <a:rPr lang="en-US" sz="2100" b="0" i="0">
                          <a:effectLst/>
                          <a:latin typeface="Segoe Condensed" panose="020B0606040200020203" pitchFamily="34" charset="0"/>
                        </a:rPr>
                      </a:br>
                      <a:br>
                        <a:rPr lang="en-US" sz="2100" b="0" i="0">
                          <a:effectLst/>
                          <a:latin typeface="Segoe Condensed" panose="020B0606040200020203" pitchFamily="34" charset="0"/>
                        </a:rPr>
                      </a:br>
                      <a:r>
                        <a:rPr lang="en-US" sz="2100" b="0" i="0">
                          <a:solidFill>
                            <a:srgbClr val="666666"/>
                          </a:solidFill>
                          <a:effectLst/>
                          <a:latin typeface="Segoe Condensed" panose="020B0606040200020203" pitchFamily="34" charset="0"/>
                        </a:rPr>
                        <a:t>[Your answer]</a:t>
                      </a:r>
                      <a:endParaRPr lang="en-US" sz="3300" b="0" i="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who identifies as Gen Z. What is their name and ask if they have ever used a VCR?</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2100" b="0" i="0" dirty="0">
                          <a:effectLst/>
                          <a:latin typeface="Segoe Condensed" panose="020B0606040200020203" pitchFamily="34" charset="0"/>
                        </a:rPr>
                        <a:t>Introduce yourself on the </a:t>
                      </a:r>
                      <a:r>
                        <a:rPr lang="en-US" sz="2100" b="0" i="0" u="sng" dirty="0">
                          <a:solidFill>
                            <a:srgbClr val="1155CC"/>
                          </a:solidFill>
                          <a:effectLst/>
                          <a:latin typeface="Segoe Condensed" panose="020B0606040200020203" pitchFamily="34" charset="0"/>
                          <a:hlinkClick r:id="rId3"/>
                        </a:rPr>
                        <a:t>#introduce-yourself Discord channel</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a professor who is not from your institution, what is their name and favorite book and why?</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on Discord that works in a similar research area to you. Who did you talk to and what area?</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4006780"/>
                  </a:ext>
                </a:extLst>
              </a:tr>
              <a:tr h="2550122">
                <a:tc>
                  <a:txBody>
                    <a:bodyPr/>
                    <a:lstStyle/>
                    <a:p>
                      <a:pPr rtl="0" fontAlgn="t"/>
                      <a:r>
                        <a:rPr lang="en-US" sz="2100" b="0" i="0">
                          <a:effectLst/>
                          <a:latin typeface="Segoe Condensed" panose="020B0606040200020203" pitchFamily="34" charset="0"/>
                        </a:rPr>
                        <a:t>Find someone who likes the same band/artist as you. Who did you talk to and what is the artist?</a:t>
                      </a:r>
                      <a:br>
                        <a:rPr lang="en-US" sz="2100" b="0" i="0">
                          <a:effectLst/>
                          <a:latin typeface="Segoe Condensed" panose="020B0606040200020203" pitchFamily="34" charset="0"/>
                        </a:rPr>
                      </a:br>
                      <a:br>
                        <a:rPr lang="en-US" sz="2100" b="0" i="0">
                          <a:effectLst/>
                          <a:latin typeface="Segoe Condensed" panose="020B0606040200020203" pitchFamily="34" charset="0"/>
                        </a:rPr>
                      </a:br>
                      <a:r>
                        <a:rPr lang="en-US" sz="2100" b="0" i="0">
                          <a:solidFill>
                            <a:srgbClr val="666666"/>
                          </a:solidFill>
                          <a:effectLst/>
                          <a:latin typeface="Segoe Condensed" panose="020B0606040200020203" pitchFamily="34" charset="0"/>
                        </a:rPr>
                        <a:t>[Your answer]</a:t>
                      </a:r>
                      <a:endParaRPr lang="en-US" sz="3300" b="0" i="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who speaks two languages. List their name and languages.</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who uses sign language. What is their name and affiliation?</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on Discord who has the same birth month as you. Who is it and what month?</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who has been to 3 or more continents. What is their name &amp; where’d they go?</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28396701"/>
                  </a:ext>
                </a:extLst>
              </a:tr>
              <a:tr h="2670052">
                <a:tc>
                  <a:txBody>
                    <a:bodyPr/>
                    <a:lstStyle/>
                    <a:p>
                      <a:pPr rtl="0" fontAlgn="t"/>
                      <a:r>
                        <a:rPr lang="en-US" sz="2100" b="0" i="0" dirty="0">
                          <a:effectLst/>
                          <a:latin typeface="Segoe Condensed" panose="020B0606040200020203" pitchFamily="34" charset="0"/>
                        </a:rPr>
                        <a:t>Find someone who speaks Greek. What is their name?</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a:effectLst/>
                          <a:latin typeface="Segoe Condensed" panose="020B0606040200020203" pitchFamily="34" charset="0"/>
                        </a:rPr>
                        <a:t>Find someone who has attended ASSETS 6+ times: who is it and how many times have they attended ASSETS?</a:t>
                      </a:r>
                      <a:br>
                        <a:rPr lang="en-US" sz="2100" b="0" i="0">
                          <a:effectLst/>
                          <a:latin typeface="Segoe Condensed" panose="020B0606040200020203" pitchFamily="34" charset="0"/>
                        </a:rPr>
                      </a:br>
                      <a:br>
                        <a:rPr lang="en-US" sz="2100" b="0" i="0">
                          <a:effectLst/>
                          <a:latin typeface="Segoe Condensed" panose="020B0606040200020203" pitchFamily="34" charset="0"/>
                        </a:rPr>
                      </a:br>
                      <a:br>
                        <a:rPr lang="en-US" sz="2100" b="0" i="0">
                          <a:effectLst/>
                          <a:latin typeface="Segoe Condensed" panose="020B0606040200020203" pitchFamily="34" charset="0"/>
                        </a:rPr>
                      </a:br>
                      <a:r>
                        <a:rPr lang="en-US" sz="2100" b="0" i="0">
                          <a:solidFill>
                            <a:srgbClr val="666666"/>
                          </a:solidFill>
                          <a:effectLst/>
                          <a:latin typeface="Segoe Condensed" panose="020B0606040200020203" pitchFamily="34" charset="0"/>
                        </a:rPr>
                        <a:t>[Your answer]</a:t>
                      </a:r>
                      <a:endParaRPr lang="en-US" sz="3300" b="0" i="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who has gone on a run or worked out today, what is their name and how far did they run? [Hint: ask Bigham]</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Take a selfie with someone at the conference and post it to the </a:t>
                      </a:r>
                      <a:r>
                        <a:rPr lang="en-US" sz="2100" b="0" i="0" u="sng" dirty="0">
                          <a:solidFill>
                            <a:srgbClr val="1155CC"/>
                          </a:solidFill>
                          <a:effectLst/>
                          <a:latin typeface="Segoe Condensed" panose="020B0606040200020203" pitchFamily="34" charset="0"/>
                          <a:hlinkClick r:id="rId4"/>
                        </a:rPr>
                        <a:t>#selfie Discord channe</a:t>
                      </a:r>
                      <a:r>
                        <a:rPr lang="en-US" sz="2100" b="0" i="0" dirty="0">
                          <a:effectLst/>
                          <a:latin typeface="Segoe Condensed" panose="020B0606040200020203" pitchFamily="34" charset="0"/>
                        </a:rPr>
                        <a:t>l with your names.</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2100" b="0" i="0" dirty="0">
                          <a:effectLst/>
                          <a:latin typeface="Segoe Condensed" panose="020B0606040200020203" pitchFamily="34" charset="0"/>
                        </a:rPr>
                        <a:t>Find someone who is attending ASSETS from a different </a:t>
                      </a:r>
                      <a:r>
                        <a:rPr lang="en-US" sz="2100" b="0" i="0" dirty="0" err="1">
                          <a:effectLst/>
                          <a:latin typeface="Segoe Condensed" panose="020B0606040200020203" pitchFamily="34" charset="0"/>
                        </a:rPr>
                        <a:t>timezone</a:t>
                      </a:r>
                      <a:r>
                        <a:rPr lang="en-US" sz="2100" b="0" i="0" dirty="0">
                          <a:effectLst/>
                          <a:latin typeface="Segoe Condensed" panose="020B0606040200020203" pitchFamily="34" charset="0"/>
                        </a:rPr>
                        <a:t> than you. What is their name and where are they attending ASSETS?</a:t>
                      </a:r>
                      <a:br>
                        <a:rPr lang="en-US" sz="2100" b="0" i="0" dirty="0">
                          <a:effectLst/>
                          <a:latin typeface="Segoe Condensed" panose="020B0606040200020203" pitchFamily="34" charset="0"/>
                        </a:rPr>
                      </a:br>
                      <a:br>
                        <a:rPr lang="en-US" sz="2100" b="0" i="0" dirty="0">
                          <a:effectLst/>
                          <a:latin typeface="Segoe Condensed" panose="020B0606040200020203" pitchFamily="34" charset="0"/>
                        </a:rPr>
                      </a:br>
                      <a:r>
                        <a:rPr lang="en-US" sz="2100" b="0" i="0" dirty="0">
                          <a:solidFill>
                            <a:srgbClr val="666666"/>
                          </a:solidFill>
                          <a:effectLst/>
                          <a:latin typeface="Segoe Condensed" panose="020B0606040200020203" pitchFamily="34" charset="0"/>
                        </a:rPr>
                        <a:t>[Your answer]</a:t>
                      </a:r>
                      <a:endParaRPr lang="en-US" sz="3300" b="0" i="0" dirty="0">
                        <a:effectLst/>
                        <a:latin typeface="Segoe Condensed" panose="020B0606040200020203" pitchFamily="34" charset="0"/>
                      </a:endParaRPr>
                    </a:p>
                  </a:txBody>
                  <a:tcPr marL="45003" marR="45003" marT="30001" marB="30001">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86167531"/>
                  </a:ext>
                </a:extLst>
              </a:tr>
            </a:tbl>
          </a:graphicData>
        </a:graphic>
      </p:graphicFrame>
      <p:pic>
        <p:nvPicPr>
          <p:cNvPr id="31746" name="Picture 2">
            <a:extLst>
              <a:ext uri="{FF2B5EF4-FFF2-40B4-BE49-F238E27FC236}">
                <a16:creationId xmlns:a16="http://schemas.microsoft.com/office/drawing/2014/main" id="{F57AC10E-03D1-97F2-5259-1B38E1FC9C5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29247" y="3280046"/>
            <a:ext cx="1477953" cy="147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109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61">
        <p159:morph option="byObject"/>
      </p:transition>
    </mc:Choice>
    <mc:Fallback xmlns="">
      <p:transition spd="slow" advTm="5361">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shot of the #introduce-yourself channel">
            <a:extLst>
              <a:ext uri="{FF2B5EF4-FFF2-40B4-BE49-F238E27FC236}">
                <a16:creationId xmlns:a16="http://schemas.microsoft.com/office/drawing/2014/main" id="{A6D4249D-0F0A-48B9-A5FD-07CDC437E82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048" y="0"/>
            <a:ext cx="12188952" cy="7624269"/>
          </a:xfrm>
          <a:prstGeom prst="rect">
            <a:avLst/>
          </a:prstGeom>
        </p:spPr>
      </p:pic>
      <p:sp>
        <p:nvSpPr>
          <p:cNvPr id="2" name="Title 1">
            <a:extLst>
              <a:ext uri="{FF2B5EF4-FFF2-40B4-BE49-F238E27FC236}">
                <a16:creationId xmlns:a16="http://schemas.microsoft.com/office/drawing/2014/main" id="{025E59C5-2C34-1A62-B645-E6735D0A3D48}"/>
              </a:ext>
            </a:extLst>
          </p:cNvPr>
          <p:cNvSpPr>
            <a:spLocks noGrp="1"/>
          </p:cNvSpPr>
          <p:nvPr>
            <p:ph type="title"/>
          </p:nvPr>
        </p:nvSpPr>
        <p:spPr>
          <a:xfrm>
            <a:off x="349418" y="-474398"/>
            <a:ext cx="11493164" cy="701438"/>
          </a:xfrm>
        </p:spPr>
        <p:txBody>
          <a:bodyPr/>
          <a:lstStyle/>
          <a:p>
            <a:r>
              <a:rPr lang="en-US" sz="2800" dirty="0">
                <a:solidFill>
                  <a:srgbClr val="ECECEC"/>
                </a:solidFill>
              </a:rPr>
              <a:t>Screenshot of the Introduce Yourself Channel</a:t>
            </a:r>
          </a:p>
        </p:txBody>
      </p:sp>
    </p:spTree>
    <p:extLst>
      <p:ext uri="{BB962C8B-B14F-4D97-AF65-F5344CB8AC3E}">
        <p14:creationId xmlns:p14="http://schemas.microsoft.com/office/powerpoint/2010/main" val="2695719809"/>
      </p:ext>
    </p:extLst>
  </p:cSld>
  <p:clrMapOvr>
    <a:masterClrMapping/>
  </p:clrMapOvr>
  <mc:AlternateContent xmlns:mc="http://schemas.openxmlformats.org/markup-compatibility/2006" xmlns:p14="http://schemas.microsoft.com/office/powerpoint/2010/main">
    <mc:Choice Requires="p14">
      <p:transition spd="slow" p14:dur="2000" advTm="18140"/>
    </mc:Choice>
    <mc:Fallback xmlns="">
      <p:transition spd="slow" advTm="1814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8362F8-3B9B-741E-6C12-54256BB125B5}"/>
              </a:ext>
            </a:extLst>
          </p:cNvPr>
          <p:cNvPicPr>
            <a:picLocks noChangeAspect="1"/>
          </p:cNvPicPr>
          <p:nvPr/>
        </p:nvPicPr>
        <p:blipFill>
          <a:blip r:embed="rId3"/>
          <a:stretch>
            <a:fillRect/>
          </a:stretch>
        </p:blipFill>
        <p:spPr>
          <a:xfrm>
            <a:off x="0" y="-834571"/>
            <a:ext cx="12192000" cy="7692571"/>
          </a:xfrm>
          <a:prstGeom prst="rect">
            <a:avLst/>
          </a:prstGeom>
        </p:spPr>
      </p:pic>
      <p:sp>
        <p:nvSpPr>
          <p:cNvPr id="6" name="Rectangle 5">
            <a:extLst>
              <a:ext uri="{FF2B5EF4-FFF2-40B4-BE49-F238E27FC236}">
                <a16:creationId xmlns:a16="http://schemas.microsoft.com/office/drawing/2014/main" id="{7C0376CB-EFCC-13D0-AC61-5213731FFF4E}"/>
              </a:ext>
            </a:extLst>
          </p:cNvPr>
          <p:cNvSpPr/>
          <p:nvPr/>
        </p:nvSpPr>
        <p:spPr>
          <a:xfrm>
            <a:off x="-119272" y="702283"/>
            <a:ext cx="2951372"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A49B5F46-A5B6-9843-08A2-14367A4E786F}"/>
              </a:ext>
            </a:extLst>
          </p:cNvPr>
          <p:cNvSpPr>
            <a:spLocks noGrp="1"/>
          </p:cNvSpPr>
          <p:nvPr>
            <p:ph type="title"/>
          </p:nvPr>
        </p:nvSpPr>
        <p:spPr>
          <a:xfrm>
            <a:off x="312762" y="851547"/>
            <a:ext cx="3670864" cy="558497"/>
          </a:xfrm>
        </p:spPr>
        <p:txBody>
          <a:bodyPr>
            <a:noAutofit/>
          </a:bodyPr>
          <a:lstStyle/>
          <a:p>
            <a:r>
              <a:rPr lang="en-US" sz="4000" b="1" dirty="0">
                <a:solidFill>
                  <a:schemeClr val="bg1"/>
                </a:solidFill>
                <a:latin typeface="Bebas Neue" panose="020B0606020202050201" pitchFamily="34" charset="77"/>
              </a:rPr>
              <a:t>Discord link</a:t>
            </a:r>
          </a:p>
        </p:txBody>
      </p:sp>
      <p:sp>
        <p:nvSpPr>
          <p:cNvPr id="8" name="TextBox 7">
            <a:extLst>
              <a:ext uri="{FF2B5EF4-FFF2-40B4-BE49-F238E27FC236}">
                <a16:creationId xmlns:a16="http://schemas.microsoft.com/office/drawing/2014/main" id="{D224D3CA-FF06-607E-9A9B-5AF802552535}"/>
              </a:ext>
            </a:extLst>
          </p:cNvPr>
          <p:cNvSpPr txBox="1"/>
          <p:nvPr/>
        </p:nvSpPr>
        <p:spPr>
          <a:xfrm>
            <a:off x="310099" y="1319498"/>
            <a:ext cx="3347499" cy="338554"/>
          </a:xfrm>
          <a:prstGeom prst="rect">
            <a:avLst/>
          </a:prstGeom>
          <a:noFill/>
        </p:spPr>
        <p:txBody>
          <a:bodyPr wrap="square" lIns="0" tIns="45720" bIns="45720" rtlCol="0">
            <a:spAutoFit/>
          </a:bodyPr>
          <a:lstStyle/>
          <a:p>
            <a:r>
              <a:rPr lang="en-US" sz="1600" dirty="0">
                <a:solidFill>
                  <a:schemeClr val="bg1"/>
                </a:solidFill>
                <a:latin typeface="Segoe Condensed" panose="020B0606040200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https://assets22.sigaccess.org/</a:t>
            </a:r>
            <a:endParaRPr lang="en-US" sz="1600" dirty="0">
              <a:solidFill>
                <a:schemeClr val="bg1"/>
              </a:solidFill>
              <a:latin typeface="Segoe Condensed" panose="020B0606040200020203" pitchFamily="34" charset="0"/>
              <a:cs typeface="Segoe UI Light" panose="020B0502040204020203" pitchFamily="34" charset="0"/>
            </a:endParaRPr>
          </a:p>
        </p:txBody>
      </p:sp>
    </p:spTree>
    <p:extLst>
      <p:ext uri="{BB962C8B-B14F-4D97-AF65-F5344CB8AC3E}">
        <p14:creationId xmlns:p14="http://schemas.microsoft.com/office/powerpoint/2010/main" val="285276985"/>
      </p:ext>
    </p:extLst>
  </p:cSld>
  <p:clrMapOvr>
    <a:masterClrMapping/>
  </p:clrMapOvr>
  <mc:AlternateContent xmlns:mc="http://schemas.openxmlformats.org/markup-compatibility/2006" xmlns:p14="http://schemas.microsoft.com/office/powerpoint/2010/main">
    <mc:Choice Requires="p14">
      <p:transition spd="slow" p14:dur="2000" advTm="2505"/>
    </mc:Choice>
    <mc:Fallback xmlns="">
      <p:transition spd="slow" advTm="250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E576B58-5DDB-FC75-3B53-ABBC2472C811}"/>
              </a:ext>
            </a:extLst>
          </p:cNvPr>
          <p:cNvSpPr/>
          <p:nvPr/>
        </p:nvSpPr>
        <p:spPr>
          <a:xfrm>
            <a:off x="-37018" y="891540"/>
            <a:ext cx="950147" cy="3808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AF8677EA-6A0A-2F3F-5238-DEF374D0927A}"/>
              </a:ext>
            </a:extLst>
          </p:cNvPr>
          <p:cNvGrpSpPr/>
          <p:nvPr/>
        </p:nvGrpSpPr>
        <p:grpSpPr>
          <a:xfrm>
            <a:off x="0" y="0"/>
            <a:ext cx="12485798" cy="6858000"/>
            <a:chOff x="1009650" y="890588"/>
            <a:chExt cx="9231399" cy="5070475"/>
          </a:xfrm>
        </p:grpSpPr>
        <p:pic>
          <p:nvPicPr>
            <p:cNvPr id="6" name="Picture 5" descr="A picture of an ancient building in Athens">
              <a:extLst>
                <a:ext uri="{FF2B5EF4-FFF2-40B4-BE49-F238E27FC236}">
                  <a16:creationId xmlns:a16="http://schemas.microsoft.com/office/drawing/2014/main" id="{35700362-388D-CD6F-54C1-3878635A936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688181" y="1212057"/>
              <a:ext cx="2500313" cy="1857375"/>
            </a:xfrm>
            <a:prstGeom prst="rect">
              <a:avLst/>
            </a:prstGeom>
          </p:spPr>
        </p:pic>
        <p:pic>
          <p:nvPicPr>
            <p:cNvPr id="32" name="Picture 31" descr="A picture of sunrise in Athens">
              <a:extLst>
                <a:ext uri="{FF2B5EF4-FFF2-40B4-BE49-F238E27FC236}">
                  <a16:creationId xmlns:a16="http://schemas.microsoft.com/office/drawing/2014/main" id="{43628377-C823-8E09-20EE-CE33A6D5174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688181" y="3782219"/>
              <a:ext cx="2500313" cy="1857375"/>
            </a:xfrm>
            <a:prstGeom prst="rect">
              <a:avLst/>
            </a:prstGeom>
          </p:spPr>
        </p:pic>
        <p:pic>
          <p:nvPicPr>
            <p:cNvPr id="10" name="Picture 9" descr="A person standing in front of a building with columns">
              <a:extLst>
                <a:ext uri="{FF2B5EF4-FFF2-40B4-BE49-F238E27FC236}">
                  <a16:creationId xmlns:a16="http://schemas.microsoft.com/office/drawing/2014/main" id="{DEEC768D-35FE-3402-B14D-576ADDFF1D9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936875" y="890588"/>
              <a:ext cx="2846388" cy="2117725"/>
            </a:xfrm>
            <a:prstGeom prst="rect">
              <a:avLst/>
            </a:prstGeom>
          </p:spPr>
        </p:pic>
        <p:pic>
          <p:nvPicPr>
            <p:cNvPr id="34" name="Picture 33" descr="A picture of Jon at the Olympic stadium from the late 1800s">
              <a:extLst>
                <a:ext uri="{FF2B5EF4-FFF2-40B4-BE49-F238E27FC236}">
                  <a16:creationId xmlns:a16="http://schemas.microsoft.com/office/drawing/2014/main" id="{ADA9CA91-1B3D-5693-378C-49D5D62DDD3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52150" y="890588"/>
              <a:ext cx="1855242" cy="2117725"/>
            </a:xfrm>
            <a:prstGeom prst="rect">
              <a:avLst/>
            </a:prstGeom>
          </p:spPr>
        </p:pic>
        <p:pic>
          <p:nvPicPr>
            <p:cNvPr id="22" name="Picture 21" descr="Jon standing in front of the Parthenon">
              <a:extLst>
                <a:ext uri="{FF2B5EF4-FFF2-40B4-BE49-F238E27FC236}">
                  <a16:creationId xmlns:a16="http://schemas.microsoft.com/office/drawing/2014/main" id="{D4DF589B-6036-8B76-D874-0AFA9B1C55E3}"/>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rot="10800000">
              <a:off x="7778836" y="890588"/>
              <a:ext cx="2462213" cy="2117725"/>
            </a:xfrm>
            <a:prstGeom prst="rect">
              <a:avLst/>
            </a:prstGeom>
          </p:spPr>
        </p:pic>
        <p:pic>
          <p:nvPicPr>
            <p:cNvPr id="20" name="Picture 19" descr="A picture of a cat at the Parthenon">
              <a:extLst>
                <a:ext uri="{FF2B5EF4-FFF2-40B4-BE49-F238E27FC236}">
                  <a16:creationId xmlns:a16="http://schemas.microsoft.com/office/drawing/2014/main" id="{F178B49C-A3C7-00C6-F2E9-8A4CDF75118A}"/>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5400000">
              <a:off x="2567781" y="3447256"/>
              <a:ext cx="2882900" cy="2144713"/>
            </a:xfrm>
            <a:prstGeom prst="rect">
              <a:avLst/>
            </a:prstGeom>
          </p:spPr>
        </p:pic>
        <p:pic>
          <p:nvPicPr>
            <p:cNvPr id="28" name="Picture 27" descr="A picture of the Acropolis from Hotel Titania">
              <a:extLst>
                <a:ext uri="{FF2B5EF4-FFF2-40B4-BE49-F238E27FC236}">
                  <a16:creationId xmlns:a16="http://schemas.microsoft.com/office/drawing/2014/main" id="{1B16C207-91CD-FE3F-EC49-D985FE1F88E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144010" y="3078163"/>
              <a:ext cx="2846388" cy="2882900"/>
            </a:xfrm>
            <a:prstGeom prst="rect">
              <a:avLst/>
            </a:prstGeom>
          </p:spPr>
        </p:pic>
        <p:pic>
          <p:nvPicPr>
            <p:cNvPr id="26" name="Picture 25" descr="A picture of Lycabettus Hill visible on the 11th floor of the hotel. ">
              <a:extLst>
                <a:ext uri="{FF2B5EF4-FFF2-40B4-BE49-F238E27FC236}">
                  <a16:creationId xmlns:a16="http://schemas.microsoft.com/office/drawing/2014/main" id="{18CF8DEE-4A34-B3C7-E607-FF2B48F541B8}"/>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rot="5400000">
              <a:off x="7662770" y="3447256"/>
              <a:ext cx="2882900" cy="2144713"/>
            </a:xfrm>
            <a:prstGeom prst="rect">
              <a:avLst/>
            </a:prstGeom>
          </p:spPr>
        </p:pic>
      </p:grpSp>
      <p:sp>
        <p:nvSpPr>
          <p:cNvPr id="40" name="Rectangle 39">
            <a:extLst>
              <a:ext uri="{FF2B5EF4-FFF2-40B4-BE49-F238E27FC236}">
                <a16:creationId xmlns:a16="http://schemas.microsoft.com/office/drawing/2014/main" id="{6090575C-EA63-4E9A-BE19-3305F4B5F149}"/>
              </a:ext>
            </a:extLst>
          </p:cNvPr>
          <p:cNvSpPr/>
          <p:nvPr/>
        </p:nvSpPr>
        <p:spPr>
          <a:xfrm>
            <a:off x="-119270" y="702283"/>
            <a:ext cx="2519010"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4">
            <a:extLst>
              <a:ext uri="{FF2B5EF4-FFF2-40B4-BE49-F238E27FC236}">
                <a16:creationId xmlns:a16="http://schemas.microsoft.com/office/drawing/2014/main" id="{4AC0A3D4-54BA-B759-674B-6E21D474869D}"/>
              </a:ext>
            </a:extLst>
          </p:cNvPr>
          <p:cNvSpPr>
            <a:spLocks noGrp="1"/>
          </p:cNvSpPr>
          <p:nvPr>
            <p:ph type="title"/>
          </p:nvPr>
        </p:nvSpPr>
        <p:spPr>
          <a:xfrm>
            <a:off x="432030" y="851547"/>
            <a:ext cx="2892757" cy="558497"/>
          </a:xfrm>
        </p:spPr>
        <p:txBody>
          <a:bodyPr/>
          <a:lstStyle/>
          <a:p>
            <a:r>
              <a:rPr lang="en-US" sz="4000" dirty="0">
                <a:solidFill>
                  <a:schemeClr val="bg1"/>
                </a:solidFill>
              </a:rPr>
              <a:t>Exploring</a:t>
            </a:r>
          </a:p>
        </p:txBody>
      </p:sp>
      <p:sp>
        <p:nvSpPr>
          <p:cNvPr id="43" name="TextBox 42">
            <a:extLst>
              <a:ext uri="{FF2B5EF4-FFF2-40B4-BE49-F238E27FC236}">
                <a16:creationId xmlns:a16="http://schemas.microsoft.com/office/drawing/2014/main" id="{10AE819B-4A7D-5132-7C7E-621F82E95088}"/>
              </a:ext>
            </a:extLst>
          </p:cNvPr>
          <p:cNvSpPr txBox="1"/>
          <p:nvPr/>
        </p:nvSpPr>
        <p:spPr>
          <a:xfrm>
            <a:off x="310099" y="1319498"/>
            <a:ext cx="3347499" cy="400110"/>
          </a:xfrm>
          <a:prstGeom prst="rect">
            <a:avLst/>
          </a:prstGeom>
          <a:noFill/>
        </p:spPr>
        <p:txBody>
          <a:bodyPr wrap="square" tIns="45720" bIns="45720" rtlCol="0">
            <a:spAutoFit/>
          </a:bodyPr>
          <a:lstStyle/>
          <a:p>
            <a:r>
              <a:rPr lang="en-US" sz="2000" b="0" i="0" dirty="0">
                <a:solidFill>
                  <a:schemeClr val="bg1"/>
                </a:solidFill>
                <a:effectLst/>
                <a:latin typeface="Raleway" panose="020B0503030101060003" pitchFamily="34" charset="0"/>
              </a:rPr>
              <a:t>Athens, Greece</a:t>
            </a:r>
            <a:endParaRPr lang="en-US" sz="2000" dirty="0">
              <a:solidFill>
                <a:schemeClr val="bg1"/>
              </a:solidFill>
              <a:latin typeface="Raleway" panose="020B0503030101060003" pitchFamily="34" charset="0"/>
              <a:cs typeface="Segoe UI Light" panose="020B0502040204020203" pitchFamily="34" charset="0"/>
            </a:endParaRPr>
          </a:p>
        </p:txBody>
      </p:sp>
    </p:spTree>
    <p:extLst>
      <p:ext uri="{BB962C8B-B14F-4D97-AF65-F5344CB8AC3E}">
        <p14:creationId xmlns:p14="http://schemas.microsoft.com/office/powerpoint/2010/main" val="48019549"/>
      </p:ext>
    </p:extLst>
  </p:cSld>
  <p:clrMapOvr>
    <a:masterClrMapping/>
  </p:clrMapOvr>
  <mc:AlternateContent xmlns:mc="http://schemas.openxmlformats.org/markup-compatibility/2006" xmlns:p14="http://schemas.microsoft.com/office/powerpoint/2010/main">
    <mc:Choice Requires="p14">
      <p:transition spd="slow" p14:dur="2000" advTm="7402"/>
    </mc:Choice>
    <mc:Fallback xmlns="">
      <p:transition spd="slow" advTm="740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8362F8-3B9B-741E-6C12-54256BB125B5}"/>
              </a:ext>
            </a:extLst>
          </p:cNvPr>
          <p:cNvPicPr>
            <a:picLocks noChangeAspect="1"/>
          </p:cNvPicPr>
          <p:nvPr/>
        </p:nvPicPr>
        <p:blipFill>
          <a:blip r:embed="rId4"/>
          <a:stretch>
            <a:fillRect/>
          </a:stretch>
        </p:blipFill>
        <p:spPr>
          <a:xfrm>
            <a:off x="-6418449" y="-12206176"/>
            <a:ext cx="30214923" cy="19064176"/>
          </a:xfrm>
          <a:prstGeom prst="rect">
            <a:avLst/>
          </a:prstGeom>
        </p:spPr>
      </p:pic>
      <p:sp>
        <p:nvSpPr>
          <p:cNvPr id="6" name="Rectangle 5">
            <a:extLst>
              <a:ext uri="{FF2B5EF4-FFF2-40B4-BE49-F238E27FC236}">
                <a16:creationId xmlns:a16="http://schemas.microsoft.com/office/drawing/2014/main" id="{7C0376CB-EFCC-13D0-AC61-5213731FFF4E}"/>
              </a:ext>
            </a:extLst>
          </p:cNvPr>
          <p:cNvSpPr/>
          <p:nvPr/>
        </p:nvSpPr>
        <p:spPr>
          <a:xfrm>
            <a:off x="-119272" y="702283"/>
            <a:ext cx="2951372"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A49B5F46-A5B6-9843-08A2-14367A4E786F}"/>
              </a:ext>
            </a:extLst>
          </p:cNvPr>
          <p:cNvSpPr>
            <a:spLocks noGrp="1"/>
          </p:cNvSpPr>
          <p:nvPr>
            <p:ph type="title"/>
          </p:nvPr>
        </p:nvSpPr>
        <p:spPr>
          <a:xfrm>
            <a:off x="312762" y="851547"/>
            <a:ext cx="3670864" cy="558497"/>
          </a:xfrm>
        </p:spPr>
        <p:txBody>
          <a:bodyPr>
            <a:noAutofit/>
          </a:bodyPr>
          <a:lstStyle/>
          <a:p>
            <a:r>
              <a:rPr lang="en-US" sz="4000" b="1" dirty="0">
                <a:solidFill>
                  <a:schemeClr val="bg1"/>
                </a:solidFill>
                <a:latin typeface="Bebas Neue" panose="020B0606020202050201" pitchFamily="34" charset="77"/>
              </a:rPr>
              <a:t>Discord link</a:t>
            </a:r>
          </a:p>
        </p:txBody>
      </p:sp>
      <p:sp>
        <p:nvSpPr>
          <p:cNvPr id="8" name="TextBox 7">
            <a:extLst>
              <a:ext uri="{FF2B5EF4-FFF2-40B4-BE49-F238E27FC236}">
                <a16:creationId xmlns:a16="http://schemas.microsoft.com/office/drawing/2014/main" id="{D224D3CA-FF06-607E-9A9B-5AF802552535}"/>
              </a:ext>
            </a:extLst>
          </p:cNvPr>
          <p:cNvSpPr txBox="1"/>
          <p:nvPr/>
        </p:nvSpPr>
        <p:spPr>
          <a:xfrm>
            <a:off x="310099" y="1319498"/>
            <a:ext cx="3347499" cy="338554"/>
          </a:xfrm>
          <a:prstGeom prst="rect">
            <a:avLst/>
          </a:prstGeom>
          <a:noFill/>
        </p:spPr>
        <p:txBody>
          <a:bodyPr wrap="square" lIns="0" tIns="45720" bIns="45720" rtlCol="0">
            <a:spAutoFit/>
          </a:bodyPr>
          <a:lstStyle/>
          <a:p>
            <a:r>
              <a:rPr lang="en-US" sz="1600" dirty="0">
                <a:solidFill>
                  <a:schemeClr val="bg1"/>
                </a:solidFill>
                <a:latin typeface="Segoe Condensed" panose="020B0606040200020203" pitchFamily="34" charset="0"/>
                <a:cs typeface="Segoe UI Light" panose="020B0502040204020203" pitchFamily="34" charset="0"/>
                <a:hlinkClick r:id="rId5">
                  <a:extLst>
                    <a:ext uri="{A12FA001-AC4F-418D-AE19-62706E023703}">
                      <ahyp:hlinkClr xmlns:ahyp="http://schemas.microsoft.com/office/drawing/2018/hyperlinkcolor" val="tx"/>
                    </a:ext>
                  </a:extLst>
                </a:hlinkClick>
              </a:rPr>
              <a:t>https://assets22.sigaccess.org/</a:t>
            </a:r>
            <a:endParaRPr lang="en-US" sz="1600" dirty="0">
              <a:solidFill>
                <a:schemeClr val="bg1"/>
              </a:solidFill>
              <a:latin typeface="Segoe Condensed" panose="020B0606040200020203" pitchFamily="34" charset="0"/>
              <a:cs typeface="Segoe UI Light" panose="020B0502040204020203" pitchFamily="34" charset="0"/>
            </a:endParaRPr>
          </a:p>
        </p:txBody>
      </p:sp>
      <p:sp>
        <p:nvSpPr>
          <p:cNvPr id="2" name="Rounded Rectangle 1">
            <a:extLst>
              <a:ext uri="{FF2B5EF4-FFF2-40B4-BE49-F238E27FC236}">
                <a16:creationId xmlns:a16="http://schemas.microsoft.com/office/drawing/2014/main" id="{AB6A961F-5726-B335-1E52-E632F620ABE2}"/>
              </a:ext>
            </a:extLst>
          </p:cNvPr>
          <p:cNvSpPr/>
          <p:nvPr/>
        </p:nvSpPr>
        <p:spPr>
          <a:xfrm>
            <a:off x="536106" y="3429000"/>
            <a:ext cx="2834640" cy="675167"/>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21582324"/>
      </p:ext>
    </p:extLst>
  </p:cSld>
  <p:clrMapOvr>
    <a:masterClrMapping/>
  </p:clrMapOvr>
  <mc:AlternateContent xmlns:mc="http://schemas.openxmlformats.org/markup-compatibility/2006" xmlns:p159="http://schemas.microsoft.com/office/powerpoint/2015/09/main">
    <mc:Choice Requires="p159">
      <p:transition spd="slow" advTm="5709">
        <p159:morph option="byObject"/>
      </p:transition>
    </mc:Choice>
    <mc:Fallback xmlns="">
      <p:transition spd="slow" advTm="57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FA29-1B87-D0A6-37AC-2FFB68060DF7}"/>
              </a:ext>
            </a:extLst>
          </p:cNvPr>
          <p:cNvSpPr>
            <a:spLocks noGrp="1"/>
          </p:cNvSpPr>
          <p:nvPr>
            <p:ph type="title"/>
          </p:nvPr>
        </p:nvSpPr>
        <p:spPr/>
        <p:txBody>
          <a:bodyPr/>
          <a:lstStyle/>
          <a:p>
            <a:r>
              <a:rPr lang="en-US" dirty="0"/>
              <a:t>Try these one of these Three</a:t>
            </a:r>
          </a:p>
        </p:txBody>
      </p:sp>
      <p:graphicFrame>
        <p:nvGraphicFramePr>
          <p:cNvPr id="5" name="Content Placeholder 4">
            <a:extLst>
              <a:ext uri="{FF2B5EF4-FFF2-40B4-BE49-F238E27FC236}">
                <a16:creationId xmlns:a16="http://schemas.microsoft.com/office/drawing/2014/main" id="{ECF4C0FE-1218-D966-1DAF-17AB61738637}"/>
              </a:ext>
            </a:extLst>
          </p:cNvPr>
          <p:cNvGraphicFramePr>
            <a:graphicFrameLocks noGrp="1"/>
          </p:cNvGraphicFramePr>
          <p:nvPr>
            <p:ph sz="quarter" idx="13"/>
            <p:extLst>
              <p:ext uri="{D42A27DB-BD31-4B8C-83A1-F6EECF244321}">
                <p14:modId xmlns:p14="http://schemas.microsoft.com/office/powerpoint/2010/main" val="3766610335"/>
              </p:ext>
            </p:extLst>
          </p:nvPr>
        </p:nvGraphicFramePr>
        <p:xfrm>
          <a:off x="357807" y="2073608"/>
          <a:ext cx="11051703" cy="3683901"/>
        </p:xfrm>
        <a:graphic>
          <a:graphicData uri="http://schemas.openxmlformats.org/drawingml/2006/table">
            <a:tbl>
              <a:tblPr/>
              <a:tblGrid>
                <a:gridCol w="3683901">
                  <a:extLst>
                    <a:ext uri="{9D8B030D-6E8A-4147-A177-3AD203B41FA5}">
                      <a16:colId xmlns:a16="http://schemas.microsoft.com/office/drawing/2014/main" val="646549776"/>
                    </a:ext>
                  </a:extLst>
                </a:gridCol>
                <a:gridCol w="3683901">
                  <a:extLst>
                    <a:ext uri="{9D8B030D-6E8A-4147-A177-3AD203B41FA5}">
                      <a16:colId xmlns:a16="http://schemas.microsoft.com/office/drawing/2014/main" val="714241909"/>
                    </a:ext>
                  </a:extLst>
                </a:gridCol>
                <a:gridCol w="3683901">
                  <a:extLst>
                    <a:ext uri="{9D8B030D-6E8A-4147-A177-3AD203B41FA5}">
                      <a16:colId xmlns:a16="http://schemas.microsoft.com/office/drawing/2014/main" val="2998415033"/>
                    </a:ext>
                  </a:extLst>
                </a:gridCol>
              </a:tblGrid>
              <a:tr h="3683901">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Condensed" panose="020B0606040200020203" pitchFamily="34" charset="0"/>
                          <a:ea typeface="+mn-ea"/>
                          <a:cs typeface="+mn-cs"/>
                        </a:rPr>
                        <a:t>Introduce yourself on the </a:t>
                      </a:r>
                      <a:r>
                        <a:rPr kumimoji="0" lang="en-US" sz="3000" b="0" i="0" u="sng" strike="noStrike" kern="1200" cap="none" spc="0" normalizeH="0" baseline="0" noProof="0">
                          <a:ln>
                            <a:noFill/>
                          </a:ln>
                          <a:solidFill>
                            <a:srgbClr val="1155CC"/>
                          </a:solidFill>
                          <a:effectLst/>
                          <a:uLnTx/>
                          <a:uFillTx/>
                          <a:latin typeface="Segoe Condensed" panose="020B0606040200020203" pitchFamily="34" charset="0"/>
                          <a:ea typeface="+mn-ea"/>
                          <a:cs typeface="+mn-cs"/>
                          <a:hlinkClick r:id="rId3"/>
                        </a:rPr>
                        <a:t>#introduce-yourself Discord channel</a:t>
                      </a:r>
                      <a:endParaRPr kumimoji="0" lang="en-US" sz="4800" b="0" i="0" u="none" strike="noStrike" kern="1200" cap="none" spc="0" normalizeH="0" baseline="0" noProof="0" dirty="0">
                        <a:ln>
                          <a:noFill/>
                        </a:ln>
                        <a:solidFill>
                          <a:prstClr val="black"/>
                        </a:solidFill>
                        <a:effectLst/>
                        <a:uLnTx/>
                        <a:uFillTx/>
                        <a:latin typeface="Segoe Condensed" panose="020B0606040200020203" pitchFamily="34" charset="0"/>
                        <a:ea typeface="+mn-ea"/>
                        <a:cs typeface="+mn-cs"/>
                      </a:endParaRPr>
                    </a:p>
                  </a:txBody>
                  <a:tcPr marL="65011" marR="65011" marT="43339" marB="433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3000" b="0" i="0" dirty="0">
                          <a:effectLst/>
                          <a:latin typeface="Segoe Condensed" panose="020B0606040200020203" pitchFamily="34" charset="0"/>
                        </a:rPr>
                        <a:t>Take a selfie with someone at the conference and post it to the </a:t>
                      </a:r>
                      <a:r>
                        <a:rPr lang="en-US" sz="3000" b="0" i="0" u="sng" dirty="0">
                          <a:solidFill>
                            <a:srgbClr val="1155CC"/>
                          </a:solidFill>
                          <a:effectLst/>
                          <a:latin typeface="Segoe Condensed" panose="020B0606040200020203" pitchFamily="34" charset="0"/>
                          <a:hlinkClick r:id="rId4"/>
                        </a:rPr>
                        <a:t>#selfie Discord channe</a:t>
                      </a:r>
                      <a:r>
                        <a:rPr lang="en-US" sz="3000" b="0" i="0" dirty="0">
                          <a:effectLst/>
                          <a:latin typeface="Segoe Condensed" panose="020B0606040200020203" pitchFamily="34" charset="0"/>
                        </a:rPr>
                        <a:t>l. Remember to add alt text.</a:t>
                      </a:r>
                      <a:endParaRPr lang="en-US" sz="4800" b="0" i="0" dirty="0">
                        <a:effectLst/>
                        <a:latin typeface="Segoe Condensed" panose="020B0606040200020203" pitchFamily="34" charset="0"/>
                      </a:endParaRPr>
                    </a:p>
                  </a:txBody>
                  <a:tcPr marL="65011" marR="65011" marT="43339" marB="433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3000" b="0" i="0" dirty="0">
                          <a:effectLst/>
                          <a:latin typeface="Segoe Condensed" panose="020B0606040200020203" pitchFamily="34" charset="0"/>
                        </a:rPr>
                        <a:t>Find someone who is attending ASSETS in person for the first time. What is their name &amp; affiliation?</a:t>
                      </a:r>
                      <a:br>
                        <a:rPr lang="en-US" sz="3000" b="0" i="0" dirty="0">
                          <a:effectLst/>
                          <a:latin typeface="Segoe Condensed" panose="020B0606040200020203" pitchFamily="34" charset="0"/>
                        </a:rPr>
                      </a:br>
                      <a:br>
                        <a:rPr lang="en-US" sz="3000" b="0" i="0" dirty="0">
                          <a:effectLst/>
                          <a:latin typeface="Segoe Condensed" panose="020B0606040200020203" pitchFamily="34" charset="0"/>
                        </a:rPr>
                      </a:br>
                      <a:endParaRPr lang="en-US" sz="4800" b="0" i="0" dirty="0">
                        <a:effectLst/>
                        <a:latin typeface="Segoe Condensed" panose="020B0606040200020203" pitchFamily="34" charset="0"/>
                      </a:endParaRPr>
                    </a:p>
                  </a:txBody>
                  <a:tcPr marL="65011" marR="65011" marT="43339" marB="433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97067631"/>
                  </a:ext>
                </a:extLst>
              </a:tr>
            </a:tbl>
          </a:graphicData>
        </a:graphic>
      </p:graphicFrame>
      <p:sp>
        <p:nvSpPr>
          <p:cNvPr id="7" name="Content Placeholder 3">
            <a:extLst>
              <a:ext uri="{FF2B5EF4-FFF2-40B4-BE49-F238E27FC236}">
                <a16:creationId xmlns:a16="http://schemas.microsoft.com/office/drawing/2014/main" id="{6281AFAC-FBAE-F57A-DDEE-7448E78D5CBC}"/>
              </a:ext>
            </a:extLst>
          </p:cNvPr>
          <p:cNvSpPr txBox="1">
            <a:spLocks/>
          </p:cNvSpPr>
          <p:nvPr/>
        </p:nvSpPr>
        <p:spPr>
          <a:xfrm>
            <a:off x="357807" y="287052"/>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ASSETS’22 Bingo</a:t>
            </a:r>
          </a:p>
        </p:txBody>
      </p:sp>
      <p:pic>
        <p:nvPicPr>
          <p:cNvPr id="8" name="Picture 2">
            <a:extLst>
              <a:ext uri="{FF2B5EF4-FFF2-40B4-BE49-F238E27FC236}">
                <a16:creationId xmlns:a16="http://schemas.microsoft.com/office/drawing/2014/main" id="{29083D6B-B475-2773-382A-814A9DDA63B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52890" y="3630912"/>
            <a:ext cx="2022895" cy="2022895"/>
          </a:xfrm>
          <a:prstGeom prst="rect">
            <a:avLst/>
          </a:prstGeom>
          <a:noFill/>
          <a:extLst>
            <a:ext uri="{909E8E84-426E-40DD-AFC4-6F175D3DCCD1}">
              <a14:hiddenFill xmlns:a14="http://schemas.microsoft.com/office/drawing/2010/main">
                <a:solidFill>
                  <a:srgbClr val="FFFFFF"/>
                </a:solidFill>
              </a14:hiddenFill>
            </a:ext>
          </a:extLst>
        </p:spPr>
      </p:pic>
      <p:sp>
        <p:nvSpPr>
          <p:cNvPr id="10" name="Diagonal Stripe 9">
            <a:extLst>
              <a:ext uri="{FF2B5EF4-FFF2-40B4-BE49-F238E27FC236}">
                <a16:creationId xmlns:a16="http://schemas.microsoft.com/office/drawing/2014/main" id="{02DF6793-F4FF-853B-0B59-8441D716CEDF}"/>
              </a:ext>
            </a:extLst>
          </p:cNvPr>
          <p:cNvSpPr/>
          <p:nvPr/>
        </p:nvSpPr>
        <p:spPr>
          <a:xfrm flipH="1">
            <a:off x="9400674" y="13398"/>
            <a:ext cx="2791326" cy="2060209"/>
          </a:xfrm>
          <a:prstGeom prst="diagStrip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2DC1628-03D7-A80F-FB44-3E705F171F6D}"/>
              </a:ext>
            </a:extLst>
          </p:cNvPr>
          <p:cNvSpPr txBox="1"/>
          <p:nvPr/>
        </p:nvSpPr>
        <p:spPr>
          <a:xfrm rot="2297589">
            <a:off x="9769640" y="669894"/>
            <a:ext cx="2951747" cy="461665"/>
          </a:xfrm>
          <a:prstGeom prst="rect">
            <a:avLst/>
          </a:prstGeom>
          <a:noFill/>
        </p:spPr>
        <p:txBody>
          <a:bodyPr wrap="square" rtlCol="0">
            <a:spAutoFit/>
          </a:bodyPr>
          <a:lstStyle/>
          <a:p>
            <a:pPr algn="l"/>
            <a:r>
              <a:rPr lang="en-US" sz="2400" dirty="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10 min </a:t>
            </a:r>
            <a:r>
              <a:rPr lang="en-US" sz="2400" dirty="0">
                <a:solidFill>
                  <a:schemeClr val="bg1"/>
                </a:solidFill>
                <a:latin typeface="Segoe UI" panose="020B0502040204020203" pitchFamily="34" charset="0"/>
                <a:ea typeface="Segoe UI" panose="020B0502040204020203" pitchFamily="34" charset="0"/>
                <a:cs typeface="Segoe UI" panose="020B0502040204020203" pitchFamily="34" charset="0"/>
              </a:rPr>
              <a:t>activity!</a:t>
            </a:r>
          </a:p>
        </p:txBody>
      </p:sp>
    </p:spTree>
    <p:extLst>
      <p:ext uri="{BB962C8B-B14F-4D97-AF65-F5344CB8AC3E}">
        <p14:creationId xmlns:p14="http://schemas.microsoft.com/office/powerpoint/2010/main" val="2765934016"/>
      </p:ext>
    </p:extLst>
  </p:cSld>
  <p:clrMapOvr>
    <a:masterClrMapping/>
  </p:clrMapOvr>
  <mc:AlternateContent xmlns:mc="http://schemas.openxmlformats.org/markup-compatibility/2006" xmlns:p14="http://schemas.microsoft.com/office/powerpoint/2010/main">
    <mc:Choice Requires="p14">
      <p:transition spd="slow" p14:dur="2000" advTm="1927"/>
    </mc:Choice>
    <mc:Fallback xmlns="">
      <p:transition spd="slow" advTm="192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Jon Bingo card with three cells  filled">
            <a:extLst>
              <a:ext uri="{FF2B5EF4-FFF2-40B4-BE49-F238E27FC236}">
                <a16:creationId xmlns:a16="http://schemas.microsoft.com/office/drawing/2014/main" id="{BAAAB71E-ED2E-B212-2DAD-215EF2226B8F}"/>
              </a:ext>
            </a:extLst>
          </p:cNvPr>
          <p:cNvPicPr>
            <a:picLocks noChangeAspect="1"/>
          </p:cNvPicPr>
          <p:nvPr/>
        </p:nvPicPr>
        <p:blipFill>
          <a:blip r:embed="rId3"/>
          <a:stretch>
            <a:fillRect/>
          </a:stretch>
        </p:blipFill>
        <p:spPr>
          <a:xfrm>
            <a:off x="2890327" y="0"/>
            <a:ext cx="6411346" cy="6858000"/>
          </a:xfrm>
          <a:prstGeom prst="rect">
            <a:avLst/>
          </a:prstGeom>
        </p:spPr>
      </p:pic>
      <p:sp>
        <p:nvSpPr>
          <p:cNvPr id="2" name="Title 1">
            <a:extLst>
              <a:ext uri="{FF2B5EF4-FFF2-40B4-BE49-F238E27FC236}">
                <a16:creationId xmlns:a16="http://schemas.microsoft.com/office/drawing/2014/main" id="{3E621842-D122-815B-2CE8-096AA7A7ABB3}"/>
              </a:ext>
            </a:extLst>
          </p:cNvPr>
          <p:cNvSpPr>
            <a:spLocks noGrp="1"/>
          </p:cNvSpPr>
          <p:nvPr>
            <p:ph type="title"/>
          </p:nvPr>
        </p:nvSpPr>
        <p:spPr>
          <a:xfrm>
            <a:off x="125129" y="-541219"/>
            <a:ext cx="11493164" cy="439619"/>
          </a:xfrm>
        </p:spPr>
        <p:txBody>
          <a:bodyPr/>
          <a:lstStyle/>
          <a:p>
            <a:r>
              <a:rPr lang="en-US" sz="2400" dirty="0">
                <a:solidFill>
                  <a:srgbClr val="ECECEC"/>
                </a:solidFill>
              </a:rPr>
              <a:t>Jon’s Bingo Card Example</a:t>
            </a:r>
          </a:p>
        </p:txBody>
      </p:sp>
    </p:spTree>
    <p:extLst>
      <p:ext uri="{BB962C8B-B14F-4D97-AF65-F5344CB8AC3E}">
        <p14:creationId xmlns:p14="http://schemas.microsoft.com/office/powerpoint/2010/main" val="4192039729"/>
      </p:ext>
    </p:extLst>
  </p:cSld>
  <p:clrMapOvr>
    <a:masterClrMapping/>
  </p:clrMapOvr>
  <mc:AlternateContent xmlns:mc="http://schemas.openxmlformats.org/markup-compatibility/2006" xmlns:p14="http://schemas.microsoft.com/office/powerpoint/2010/main">
    <mc:Choice Requires="p14">
      <p:transition spd="slow" p14:dur="2000" advTm="2156"/>
    </mc:Choice>
    <mc:Fallback xmlns="">
      <p:transition spd="slow" advTm="215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cture of some ASSETS'22 SVs and Jon Froehlich's students at UW preparing t-shirts">
            <a:extLst>
              <a:ext uri="{FF2B5EF4-FFF2-40B4-BE49-F238E27FC236}">
                <a16:creationId xmlns:a16="http://schemas.microsoft.com/office/drawing/2014/main" id="{05A047BD-6106-425E-3F17-4478BA7F95E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283714"/>
            <a:ext cx="12188952" cy="9141714"/>
          </a:xfrm>
          <a:prstGeom prst="rect">
            <a:avLst/>
          </a:prstGeom>
        </p:spPr>
      </p:pic>
      <p:sp>
        <p:nvSpPr>
          <p:cNvPr id="2" name="Title 1">
            <a:extLst>
              <a:ext uri="{FF2B5EF4-FFF2-40B4-BE49-F238E27FC236}">
                <a16:creationId xmlns:a16="http://schemas.microsoft.com/office/drawing/2014/main" id="{6F9B9563-8E1B-F192-0B7F-BC35599851E7}"/>
              </a:ext>
            </a:extLst>
          </p:cNvPr>
          <p:cNvSpPr>
            <a:spLocks noGrp="1"/>
          </p:cNvSpPr>
          <p:nvPr>
            <p:ph type="title"/>
          </p:nvPr>
        </p:nvSpPr>
        <p:spPr>
          <a:xfrm>
            <a:off x="194725" y="-3043862"/>
            <a:ext cx="11493164" cy="701438"/>
          </a:xfrm>
        </p:spPr>
        <p:txBody>
          <a:bodyPr/>
          <a:lstStyle/>
          <a:p>
            <a:r>
              <a:rPr lang="en-US" sz="4000" dirty="0">
                <a:solidFill>
                  <a:srgbClr val="ECECEC"/>
                </a:solidFill>
              </a:rPr>
              <a:t>ASSETS’22 T-Shirt</a:t>
            </a:r>
          </a:p>
        </p:txBody>
      </p:sp>
    </p:spTree>
    <p:extLst>
      <p:ext uri="{BB962C8B-B14F-4D97-AF65-F5344CB8AC3E}">
        <p14:creationId xmlns:p14="http://schemas.microsoft.com/office/powerpoint/2010/main" val="2984231607"/>
      </p:ext>
    </p:extLst>
  </p:cSld>
  <p:clrMapOvr>
    <a:masterClrMapping/>
  </p:clrMapOvr>
  <mc:AlternateContent xmlns:mc="http://schemas.openxmlformats.org/markup-compatibility/2006" xmlns:p14="http://schemas.microsoft.com/office/powerpoint/2010/main">
    <mc:Choice Requires="p14">
      <p:transition spd="slow" p14:dur="2000" advTm="8830"/>
    </mc:Choice>
    <mc:Fallback xmlns="">
      <p:transition spd="slow" advTm="883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4C7E9-942B-C711-E3AF-DEBE85BF0481}"/>
              </a:ext>
            </a:extLst>
          </p:cNvPr>
          <p:cNvSpPr>
            <a:spLocks noGrp="1"/>
          </p:cNvSpPr>
          <p:nvPr>
            <p:ph type="ctrTitle"/>
          </p:nvPr>
        </p:nvSpPr>
        <p:spPr/>
        <p:txBody>
          <a:bodyPr>
            <a:normAutofit/>
          </a:bodyPr>
          <a:lstStyle/>
          <a:p>
            <a:r>
              <a:rPr lang="en-US" dirty="0">
                <a:ea typeface="Segoe UI" panose="020B0502040204020203" pitchFamily="34" charset="0"/>
                <a:cs typeface="Segoe UI" panose="020B0502040204020203" pitchFamily="34" charset="0"/>
              </a:rPr>
              <a:t>What does it take to plan </a:t>
            </a:r>
            <a:br>
              <a:rPr lang="en-US" dirty="0">
                <a:ea typeface="Segoe UI" panose="020B0502040204020203" pitchFamily="34" charset="0"/>
                <a:cs typeface="Segoe UI" panose="020B0502040204020203" pitchFamily="34" charset="0"/>
              </a:rPr>
            </a:br>
            <a:r>
              <a:rPr lang="en-US" dirty="0">
                <a:ea typeface="Segoe UI" panose="020B0502040204020203" pitchFamily="34" charset="0"/>
                <a:cs typeface="Segoe UI" panose="020B0502040204020203" pitchFamily="34" charset="0"/>
              </a:rPr>
              <a:t>and execute ASSETS’22?</a:t>
            </a:r>
            <a:endParaRPr lang="en-US" dirty="0"/>
          </a:p>
        </p:txBody>
      </p:sp>
    </p:spTree>
    <p:extLst>
      <p:ext uri="{BB962C8B-B14F-4D97-AF65-F5344CB8AC3E}">
        <p14:creationId xmlns:p14="http://schemas.microsoft.com/office/powerpoint/2010/main" val="1691061038"/>
      </p:ext>
    </p:extLst>
  </p:cSld>
  <p:clrMapOvr>
    <a:masterClrMapping/>
  </p:clrMapOvr>
  <mc:AlternateContent xmlns:mc="http://schemas.openxmlformats.org/markup-compatibility/2006" xmlns:p14="http://schemas.microsoft.com/office/powerpoint/2010/main">
    <mc:Choice Requires="p14">
      <p:transition spd="slow" p14:dur="2000" advTm="4419"/>
    </mc:Choice>
    <mc:Fallback xmlns="">
      <p:transition spd="slow" advTm="4419"/>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DCDB41-2D7A-CA36-48AD-7299BA6B531F}"/>
              </a:ext>
            </a:extLst>
          </p:cNvPr>
          <p:cNvSpPr>
            <a:spLocks noGrp="1"/>
          </p:cNvSpPr>
          <p:nvPr>
            <p:ph type="ctrTitle"/>
          </p:nvPr>
        </p:nvSpPr>
        <p:spPr/>
        <p:txBody>
          <a:bodyPr>
            <a:noAutofit/>
          </a:bodyPr>
          <a:lstStyle/>
          <a:p>
            <a:r>
              <a:rPr lang="en-US" sz="16600" dirty="0"/>
              <a:t>PEOPLE!</a:t>
            </a:r>
          </a:p>
        </p:txBody>
      </p:sp>
    </p:spTree>
    <p:extLst>
      <p:ext uri="{BB962C8B-B14F-4D97-AF65-F5344CB8AC3E}">
        <p14:creationId xmlns:p14="http://schemas.microsoft.com/office/powerpoint/2010/main" val="1077824903"/>
      </p:ext>
    </p:extLst>
  </p:cSld>
  <p:clrMapOvr>
    <a:masterClrMapping/>
  </p:clrMapOvr>
  <mc:AlternateContent xmlns:mc="http://schemas.openxmlformats.org/markup-compatibility/2006" xmlns:p14="http://schemas.microsoft.com/office/powerpoint/2010/main">
    <mc:Choice Requires="p14">
      <p:transition spd="slow" p14:dur="2000" advTm="22920"/>
    </mc:Choice>
    <mc:Fallback xmlns="">
      <p:transition spd="slow" advTm="2292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58464-3B7C-FA96-6835-0E483DAE372B}"/>
              </a:ext>
            </a:extLst>
          </p:cNvPr>
          <p:cNvSpPr txBox="1"/>
          <p:nvPr/>
        </p:nvSpPr>
        <p:spPr>
          <a:xfrm>
            <a:off x="1669775" y="468541"/>
            <a:ext cx="8852450" cy="4508927"/>
          </a:xfrm>
          <a:prstGeom prst="rect">
            <a:avLst/>
          </a:prstGeom>
          <a:noFill/>
        </p:spPr>
        <p:txBody>
          <a:bodyPr wrap="square" rtlCol="0">
            <a:spAutoFit/>
          </a:bodyPr>
          <a:lstStyle/>
          <a:p>
            <a:pPr algn="ctr"/>
            <a:r>
              <a:rPr lang="en-US" sz="28700" b="1" dirty="0">
                <a:latin typeface="Segoe UI" panose="020B0502040204020203" pitchFamily="34" charset="0"/>
                <a:ea typeface="Segoe UI" panose="020B0502040204020203" pitchFamily="34" charset="0"/>
                <a:cs typeface="Segoe UI" panose="020B0502040204020203" pitchFamily="34" charset="0"/>
              </a:rPr>
              <a:t>49</a:t>
            </a:r>
            <a:r>
              <a:rPr lang="en-US" sz="9600" b="1" dirty="0">
                <a:latin typeface="Segoe UI" panose="020B0502040204020203" pitchFamily="34" charset="0"/>
                <a:ea typeface="Segoe UI" panose="020B0502040204020203" pitchFamily="34" charset="0"/>
                <a:cs typeface="Segoe UI" panose="020B0502040204020203" pitchFamily="34" charset="0"/>
              </a:rPr>
              <a:t> </a:t>
            </a:r>
          </a:p>
        </p:txBody>
      </p:sp>
      <p:pic>
        <p:nvPicPr>
          <p:cNvPr id="6" name="Graphic 5" descr="Users with solid fill">
            <a:extLst>
              <a:ext uri="{FF2B5EF4-FFF2-40B4-BE49-F238E27FC236}">
                <a16:creationId xmlns:a16="http://schemas.microsoft.com/office/drawing/2014/main" id="{45C679E5-A47F-00F0-AC01-746CBF35B0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428" y="4330736"/>
            <a:ext cx="1278836" cy="1278836"/>
          </a:xfrm>
          <a:prstGeom prst="rect">
            <a:avLst/>
          </a:prstGeom>
        </p:spPr>
      </p:pic>
      <p:sp>
        <p:nvSpPr>
          <p:cNvPr id="7" name="TextBox 6">
            <a:extLst>
              <a:ext uri="{FF2B5EF4-FFF2-40B4-BE49-F238E27FC236}">
                <a16:creationId xmlns:a16="http://schemas.microsoft.com/office/drawing/2014/main" id="{579B8830-8439-E409-992B-638299E2B967}"/>
              </a:ext>
            </a:extLst>
          </p:cNvPr>
          <p:cNvSpPr txBox="1"/>
          <p:nvPr/>
        </p:nvSpPr>
        <p:spPr>
          <a:xfrm>
            <a:off x="3975897" y="4585434"/>
            <a:ext cx="9470743" cy="769441"/>
          </a:xfrm>
          <a:prstGeom prst="rect">
            <a:avLst/>
          </a:prstGeom>
          <a:noFill/>
        </p:spPr>
        <p:txBody>
          <a:bodyPr wrap="square">
            <a:spAutoFit/>
          </a:bodyPr>
          <a:lstStyle/>
          <a:p>
            <a:r>
              <a:rPr lang="en-US" sz="4400" b="1" dirty="0">
                <a:latin typeface="Segoe UI" panose="020B0502040204020203" pitchFamily="34" charset="0"/>
                <a:ea typeface="Segoe UI" panose="020B0502040204020203" pitchFamily="34" charset="0"/>
                <a:cs typeface="Segoe UI" panose="020B0502040204020203" pitchFamily="34" charset="0"/>
              </a:rPr>
              <a:t>Organizing Committee</a:t>
            </a:r>
          </a:p>
        </p:txBody>
      </p:sp>
      <p:grpSp>
        <p:nvGrpSpPr>
          <p:cNvPr id="11" name="Group 10">
            <a:extLst>
              <a:ext uri="{FF2B5EF4-FFF2-40B4-BE49-F238E27FC236}">
                <a16:creationId xmlns:a16="http://schemas.microsoft.com/office/drawing/2014/main" id="{91A84680-A017-9634-766C-F7FA35A8065A}"/>
              </a:ext>
            </a:extLst>
          </p:cNvPr>
          <p:cNvGrpSpPr/>
          <p:nvPr/>
        </p:nvGrpSpPr>
        <p:grpSpPr>
          <a:xfrm>
            <a:off x="7997991" y="919272"/>
            <a:ext cx="3491644" cy="1948839"/>
            <a:chOff x="7997991" y="919272"/>
            <a:chExt cx="3491644" cy="1948839"/>
          </a:xfrm>
        </p:grpSpPr>
        <p:grpSp>
          <p:nvGrpSpPr>
            <p:cNvPr id="12" name="Group 11">
              <a:extLst>
                <a:ext uri="{FF2B5EF4-FFF2-40B4-BE49-F238E27FC236}">
                  <a16:creationId xmlns:a16="http://schemas.microsoft.com/office/drawing/2014/main" id="{1DEFE5C0-C2FC-FE75-DF74-70D1C0DE6C49}"/>
                </a:ext>
              </a:extLst>
            </p:cNvPr>
            <p:cNvGrpSpPr/>
            <p:nvPr/>
          </p:nvGrpSpPr>
          <p:grpSpPr>
            <a:xfrm>
              <a:off x="7997991" y="919272"/>
              <a:ext cx="3491644" cy="1948839"/>
              <a:chOff x="7997991" y="919272"/>
              <a:chExt cx="3491644" cy="1948839"/>
            </a:xfrm>
          </p:grpSpPr>
          <p:sp>
            <p:nvSpPr>
              <p:cNvPr id="14" name="Arc 13">
                <a:extLst>
                  <a:ext uri="{FF2B5EF4-FFF2-40B4-BE49-F238E27FC236}">
                    <a16:creationId xmlns:a16="http://schemas.microsoft.com/office/drawing/2014/main" id="{76B367E4-40ED-3462-F25B-7199257F0A4C}"/>
                  </a:ext>
                </a:extLst>
              </p:cNvPr>
              <p:cNvSpPr/>
              <p:nvPr/>
            </p:nvSpPr>
            <p:spPr>
              <a:xfrm rot="20345539">
                <a:off x="7997991" y="1420463"/>
                <a:ext cx="1952521" cy="1447648"/>
              </a:xfrm>
              <a:prstGeom prst="arc">
                <a:avLst>
                  <a:gd name="adj1" fmla="val 14628249"/>
                  <a:gd name="adj2" fmla="val 18818118"/>
                </a:avLst>
              </a:prstGeom>
              <a:ln w="38100">
                <a:solidFill>
                  <a:srgbClr val="C00000"/>
                </a:solidFill>
                <a:headEnd type="arrow"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5C2B1C3-9B66-39C4-3C3E-374253E70F90}"/>
                  </a:ext>
                </a:extLst>
              </p:cNvPr>
              <p:cNvSpPr txBox="1"/>
              <p:nvPr/>
            </p:nvSpPr>
            <p:spPr>
              <a:xfrm>
                <a:off x="9291837" y="919272"/>
                <a:ext cx="2197798" cy="1569660"/>
              </a:xfrm>
              <a:prstGeom prst="rect">
                <a:avLst/>
              </a:prstGeom>
              <a:noFill/>
            </p:spPr>
            <p:txBody>
              <a:bodyPr wrap="square" rtlCol="0">
                <a:spAutoFit/>
              </a:bodyPr>
              <a:lstStyle/>
              <a:p>
                <a:r>
                  <a:rPr lang="en-US" sz="9600" b="1" dirty="0">
                    <a:solidFill>
                      <a:srgbClr val="C00000"/>
                    </a:solidFill>
                    <a:latin typeface="Segoe Print" panose="02000800000000000000" pitchFamily="2" charset="0"/>
                  </a:rPr>
                  <a:t>15</a:t>
                </a:r>
                <a:endParaRPr lang="en-US" sz="6600" b="1" dirty="0">
                  <a:solidFill>
                    <a:srgbClr val="C00000"/>
                  </a:solidFill>
                  <a:latin typeface="Segoe Print" panose="02000800000000000000" pitchFamily="2" charset="0"/>
                </a:endParaRPr>
              </a:p>
            </p:txBody>
          </p:sp>
        </p:grpSp>
        <p:sp>
          <p:nvSpPr>
            <p:cNvPr id="13" name="TextBox 12">
              <a:extLst>
                <a:ext uri="{FF2B5EF4-FFF2-40B4-BE49-F238E27FC236}">
                  <a16:creationId xmlns:a16="http://schemas.microsoft.com/office/drawing/2014/main" id="{485E7B33-73EE-F554-F1D0-D150EAF20DB4}"/>
                </a:ext>
              </a:extLst>
            </p:cNvPr>
            <p:cNvSpPr txBox="1"/>
            <p:nvPr/>
          </p:nvSpPr>
          <p:spPr>
            <a:xfrm>
              <a:off x="9325909" y="2203577"/>
              <a:ext cx="2057401" cy="523220"/>
            </a:xfrm>
            <a:prstGeom prst="rect">
              <a:avLst/>
            </a:prstGeom>
            <a:noFill/>
          </p:spPr>
          <p:txBody>
            <a:bodyPr wrap="square">
              <a:spAutoFit/>
            </a:bodyPr>
            <a:lstStyle/>
            <a:p>
              <a:r>
                <a:rPr lang="en-US" sz="2800" dirty="0">
                  <a:solidFill>
                    <a:srgbClr val="C00000"/>
                  </a:solidFill>
                  <a:latin typeface="Segoe Print" panose="02000800000000000000" pitchFamily="2" charset="0"/>
                </a:rPr>
                <a:t>Countries</a:t>
              </a:r>
            </a:p>
          </p:txBody>
        </p:sp>
      </p:grpSp>
      <p:sp>
        <p:nvSpPr>
          <p:cNvPr id="2" name="Title 1">
            <a:extLst>
              <a:ext uri="{FF2B5EF4-FFF2-40B4-BE49-F238E27FC236}">
                <a16:creationId xmlns:a16="http://schemas.microsoft.com/office/drawing/2014/main" id="{97358B6A-F73D-D223-7BF2-372248743489}"/>
              </a:ext>
            </a:extLst>
          </p:cNvPr>
          <p:cNvSpPr>
            <a:spLocks noGrp="1"/>
          </p:cNvSpPr>
          <p:nvPr>
            <p:ph type="title"/>
          </p:nvPr>
        </p:nvSpPr>
        <p:spPr>
          <a:xfrm>
            <a:off x="-3529" y="-875049"/>
            <a:ext cx="11493164" cy="701438"/>
          </a:xfrm>
        </p:spPr>
        <p:txBody>
          <a:bodyPr/>
          <a:lstStyle/>
          <a:p>
            <a:r>
              <a:rPr lang="en-US" sz="3200" dirty="0">
                <a:solidFill>
                  <a:srgbClr val="ECECEC"/>
                </a:solidFill>
              </a:rPr>
              <a:t>49 Organizing Committee Members</a:t>
            </a:r>
          </a:p>
        </p:txBody>
      </p:sp>
    </p:spTree>
    <p:extLst>
      <p:ext uri="{BB962C8B-B14F-4D97-AF65-F5344CB8AC3E}">
        <p14:creationId xmlns:p14="http://schemas.microsoft.com/office/powerpoint/2010/main" val="3041435001"/>
      </p:ext>
    </p:extLst>
  </p:cSld>
  <p:clrMapOvr>
    <a:masterClrMapping/>
  </p:clrMapOvr>
  <mc:AlternateContent xmlns:mc="http://schemas.openxmlformats.org/markup-compatibility/2006" xmlns:p14="http://schemas.microsoft.com/office/powerpoint/2010/main">
    <mc:Choice Requires="p14">
      <p:transition spd="slow" p14:dur="2000" advTm="4044"/>
    </mc:Choice>
    <mc:Fallback xmlns="">
      <p:transition spd="slow" advTm="4044"/>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58464-3B7C-FA96-6835-0E483DAE372B}"/>
              </a:ext>
            </a:extLst>
          </p:cNvPr>
          <p:cNvSpPr txBox="1"/>
          <p:nvPr/>
        </p:nvSpPr>
        <p:spPr>
          <a:xfrm>
            <a:off x="1669775" y="468541"/>
            <a:ext cx="8852450" cy="4508927"/>
          </a:xfrm>
          <a:prstGeom prst="rect">
            <a:avLst/>
          </a:prstGeom>
          <a:noFill/>
        </p:spPr>
        <p:txBody>
          <a:bodyPr wrap="square" rtlCol="0">
            <a:spAutoFit/>
          </a:bodyPr>
          <a:lstStyle/>
          <a:p>
            <a:pPr algn="ctr"/>
            <a:r>
              <a:rPr lang="en-US" sz="28700" b="1" dirty="0">
                <a:latin typeface="Segoe UI" panose="020B0502040204020203" pitchFamily="34" charset="0"/>
                <a:ea typeface="Segoe UI" panose="020B0502040204020203" pitchFamily="34" charset="0"/>
                <a:cs typeface="Segoe UI" panose="020B0502040204020203" pitchFamily="34" charset="0"/>
              </a:rPr>
              <a:t>73</a:t>
            </a:r>
            <a:r>
              <a:rPr lang="en-US" sz="9600" b="1" dirty="0">
                <a:latin typeface="Segoe UI" panose="020B0502040204020203" pitchFamily="34" charset="0"/>
                <a:ea typeface="Segoe UI" panose="020B0502040204020203" pitchFamily="34" charset="0"/>
                <a:cs typeface="Segoe UI" panose="020B0502040204020203" pitchFamily="34" charset="0"/>
              </a:rPr>
              <a:t> </a:t>
            </a:r>
          </a:p>
        </p:txBody>
      </p:sp>
      <p:pic>
        <p:nvPicPr>
          <p:cNvPr id="6" name="Graphic 5" descr="Users with solid fill">
            <a:extLst>
              <a:ext uri="{FF2B5EF4-FFF2-40B4-BE49-F238E27FC236}">
                <a16:creationId xmlns:a16="http://schemas.microsoft.com/office/drawing/2014/main" id="{45C679E5-A47F-00F0-AC01-746CBF35B0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428" y="4330736"/>
            <a:ext cx="1278836" cy="1278836"/>
          </a:xfrm>
          <a:prstGeom prst="rect">
            <a:avLst/>
          </a:prstGeom>
        </p:spPr>
      </p:pic>
      <p:sp>
        <p:nvSpPr>
          <p:cNvPr id="7" name="TextBox 6">
            <a:extLst>
              <a:ext uri="{FF2B5EF4-FFF2-40B4-BE49-F238E27FC236}">
                <a16:creationId xmlns:a16="http://schemas.microsoft.com/office/drawing/2014/main" id="{579B8830-8439-E409-992B-638299E2B967}"/>
              </a:ext>
            </a:extLst>
          </p:cNvPr>
          <p:cNvSpPr txBox="1"/>
          <p:nvPr/>
        </p:nvSpPr>
        <p:spPr>
          <a:xfrm>
            <a:off x="3975897" y="4585434"/>
            <a:ext cx="9470743" cy="769441"/>
          </a:xfrm>
          <a:prstGeom prst="rect">
            <a:avLst/>
          </a:prstGeom>
          <a:noFill/>
        </p:spPr>
        <p:txBody>
          <a:bodyPr wrap="square">
            <a:spAutoFit/>
          </a:bodyPr>
          <a:lstStyle/>
          <a:p>
            <a:r>
              <a:rPr lang="en-US" sz="4400" b="1" dirty="0">
                <a:latin typeface="Segoe UI" panose="020B0502040204020203" pitchFamily="34" charset="0"/>
                <a:ea typeface="Segoe UI" panose="020B0502040204020203" pitchFamily="34" charset="0"/>
                <a:cs typeface="Segoe UI" panose="020B0502040204020203" pitchFamily="34" charset="0"/>
              </a:rPr>
              <a:t>Program Committee</a:t>
            </a:r>
          </a:p>
        </p:txBody>
      </p:sp>
      <p:sp>
        <p:nvSpPr>
          <p:cNvPr id="2" name="Title 1">
            <a:extLst>
              <a:ext uri="{FF2B5EF4-FFF2-40B4-BE49-F238E27FC236}">
                <a16:creationId xmlns:a16="http://schemas.microsoft.com/office/drawing/2014/main" id="{87F11416-CBF7-FD7C-D03D-542D8A8036E8}"/>
              </a:ext>
            </a:extLst>
          </p:cNvPr>
          <p:cNvSpPr>
            <a:spLocks noGrp="1"/>
          </p:cNvSpPr>
          <p:nvPr>
            <p:ph type="title"/>
          </p:nvPr>
        </p:nvSpPr>
        <p:spPr>
          <a:xfrm>
            <a:off x="176437" y="-865001"/>
            <a:ext cx="11493164" cy="701438"/>
          </a:xfrm>
        </p:spPr>
        <p:txBody>
          <a:bodyPr/>
          <a:lstStyle/>
          <a:p>
            <a:r>
              <a:rPr lang="en-US" sz="2800" dirty="0">
                <a:solidFill>
                  <a:srgbClr val="ECECEC"/>
                </a:solidFill>
              </a:rPr>
              <a:t>73 Program Committee Members</a:t>
            </a:r>
          </a:p>
        </p:txBody>
      </p:sp>
    </p:spTree>
    <p:extLst>
      <p:ext uri="{BB962C8B-B14F-4D97-AF65-F5344CB8AC3E}">
        <p14:creationId xmlns:p14="http://schemas.microsoft.com/office/powerpoint/2010/main" val="2550142948"/>
      </p:ext>
    </p:extLst>
  </p:cSld>
  <p:clrMapOvr>
    <a:masterClrMapping/>
  </p:clrMapOvr>
  <mc:AlternateContent xmlns:mc="http://schemas.openxmlformats.org/markup-compatibility/2006" xmlns:p14="http://schemas.microsoft.com/office/powerpoint/2010/main">
    <mc:Choice Requires="p14">
      <p:transition spd="slow" p14:dur="2000" advTm="7504"/>
    </mc:Choice>
    <mc:Fallback xmlns="">
      <p:transition spd="slow" advTm="7504"/>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DEC7FA-6623-9807-E015-F152EFBC65EB}"/>
              </a:ext>
            </a:extLst>
          </p:cNvPr>
          <p:cNvSpPr txBox="1"/>
          <p:nvPr/>
        </p:nvSpPr>
        <p:spPr>
          <a:xfrm>
            <a:off x="1669775" y="468541"/>
            <a:ext cx="8852450" cy="4508927"/>
          </a:xfrm>
          <a:prstGeom prst="rect">
            <a:avLst/>
          </a:prstGeom>
          <a:noFill/>
        </p:spPr>
        <p:txBody>
          <a:bodyPr wrap="square" rtlCol="0">
            <a:spAutoFit/>
          </a:bodyPr>
          <a:lstStyle/>
          <a:p>
            <a:pPr algn="ctr"/>
            <a:r>
              <a:rPr lang="en-US" sz="28700" b="1" dirty="0">
                <a:latin typeface="Segoe UI" panose="020B0502040204020203" pitchFamily="34" charset="0"/>
                <a:ea typeface="Segoe UI" panose="020B0502040204020203" pitchFamily="34" charset="0"/>
                <a:cs typeface="Segoe UI" panose="020B0502040204020203" pitchFamily="34" charset="0"/>
              </a:rPr>
              <a:t>50</a:t>
            </a:r>
            <a:r>
              <a:rPr lang="en-US" sz="9600" b="1" dirty="0">
                <a:latin typeface="Segoe UI" panose="020B0502040204020203" pitchFamily="34" charset="0"/>
                <a:ea typeface="Segoe UI" panose="020B0502040204020203" pitchFamily="34" charset="0"/>
                <a:cs typeface="Segoe UI" panose="020B0502040204020203" pitchFamily="34" charset="0"/>
              </a:rPr>
              <a:t> </a:t>
            </a:r>
          </a:p>
        </p:txBody>
      </p:sp>
      <p:pic>
        <p:nvPicPr>
          <p:cNvPr id="6" name="Graphic 5" descr="Users with solid fill">
            <a:extLst>
              <a:ext uri="{FF2B5EF4-FFF2-40B4-BE49-F238E27FC236}">
                <a16:creationId xmlns:a16="http://schemas.microsoft.com/office/drawing/2014/main" id="{76D5802B-48F1-F92B-BBC4-1D6D8B8B7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428" y="4330736"/>
            <a:ext cx="1278836" cy="1278836"/>
          </a:xfrm>
          <a:prstGeom prst="rect">
            <a:avLst/>
          </a:prstGeom>
        </p:spPr>
      </p:pic>
      <p:sp>
        <p:nvSpPr>
          <p:cNvPr id="7" name="TextBox 6">
            <a:extLst>
              <a:ext uri="{FF2B5EF4-FFF2-40B4-BE49-F238E27FC236}">
                <a16:creationId xmlns:a16="http://schemas.microsoft.com/office/drawing/2014/main" id="{985C5049-E612-59BB-A807-C8E456E853BD}"/>
              </a:ext>
            </a:extLst>
          </p:cNvPr>
          <p:cNvSpPr txBox="1"/>
          <p:nvPr/>
        </p:nvSpPr>
        <p:spPr>
          <a:xfrm>
            <a:off x="3975897" y="4585434"/>
            <a:ext cx="9470743" cy="769441"/>
          </a:xfrm>
          <a:prstGeom prst="rect">
            <a:avLst/>
          </a:prstGeom>
          <a:noFill/>
        </p:spPr>
        <p:txBody>
          <a:bodyPr wrap="square">
            <a:spAutoFit/>
          </a:bodyPr>
          <a:lstStyle/>
          <a:p>
            <a:r>
              <a:rPr lang="en-US" sz="4400" b="1" dirty="0">
                <a:latin typeface="Segoe UI" panose="020B0502040204020203" pitchFamily="34" charset="0"/>
                <a:ea typeface="Segoe UI" panose="020B0502040204020203" pitchFamily="34" charset="0"/>
                <a:cs typeface="Segoe UI" panose="020B0502040204020203" pitchFamily="34" charset="0"/>
              </a:rPr>
              <a:t>Student Volunteers</a:t>
            </a:r>
          </a:p>
        </p:txBody>
      </p:sp>
      <p:sp>
        <p:nvSpPr>
          <p:cNvPr id="8" name="TextBox 7">
            <a:extLst>
              <a:ext uri="{FF2B5EF4-FFF2-40B4-BE49-F238E27FC236}">
                <a16:creationId xmlns:a16="http://schemas.microsoft.com/office/drawing/2014/main" id="{A499FFB6-9312-63F4-786B-CE5B6833F0F6}"/>
              </a:ext>
            </a:extLst>
          </p:cNvPr>
          <p:cNvSpPr txBox="1"/>
          <p:nvPr/>
        </p:nvSpPr>
        <p:spPr>
          <a:xfrm>
            <a:off x="3959855" y="5226539"/>
            <a:ext cx="3689685" cy="461665"/>
          </a:xfrm>
          <a:prstGeom prst="rect">
            <a:avLst/>
          </a:prstGeom>
          <a:noFill/>
        </p:spPr>
        <p:txBody>
          <a:bodyPr wrap="square" rtlCol="0">
            <a:spAutoFit/>
          </a:bodyPr>
          <a:lstStyle/>
          <a:p>
            <a:pPr algn="l"/>
            <a:r>
              <a:rPr lang="en-US" sz="2400" dirty="0">
                <a:latin typeface="Segoe UI" panose="020B0502040204020203" pitchFamily="34" charset="0"/>
                <a:ea typeface="Segoe UI" panose="020B0502040204020203" pitchFamily="34" charset="0"/>
                <a:cs typeface="Segoe UI" panose="020B0502040204020203" pitchFamily="34" charset="0"/>
              </a:rPr>
              <a:t>10 in-person | 40 virtual</a:t>
            </a:r>
          </a:p>
        </p:txBody>
      </p:sp>
      <p:sp>
        <p:nvSpPr>
          <p:cNvPr id="2" name="Title 1">
            <a:extLst>
              <a:ext uri="{FF2B5EF4-FFF2-40B4-BE49-F238E27FC236}">
                <a16:creationId xmlns:a16="http://schemas.microsoft.com/office/drawing/2014/main" id="{4B0E2110-3636-E4E4-E2C1-0249BC80D4D3}"/>
              </a:ext>
            </a:extLst>
          </p:cNvPr>
          <p:cNvSpPr>
            <a:spLocks noGrp="1"/>
          </p:cNvSpPr>
          <p:nvPr>
            <p:ph type="title"/>
          </p:nvPr>
        </p:nvSpPr>
        <p:spPr>
          <a:xfrm>
            <a:off x="58115" y="-865001"/>
            <a:ext cx="11493164" cy="701438"/>
          </a:xfrm>
        </p:spPr>
        <p:txBody>
          <a:bodyPr/>
          <a:lstStyle/>
          <a:p>
            <a:r>
              <a:rPr lang="en-US" sz="4000" dirty="0">
                <a:solidFill>
                  <a:srgbClr val="ECECEC"/>
                </a:solidFill>
              </a:rPr>
              <a:t>50 Student Volunteers</a:t>
            </a:r>
          </a:p>
        </p:txBody>
      </p:sp>
    </p:spTree>
    <p:extLst>
      <p:ext uri="{BB962C8B-B14F-4D97-AF65-F5344CB8AC3E}">
        <p14:creationId xmlns:p14="http://schemas.microsoft.com/office/powerpoint/2010/main" val="1358830604"/>
      </p:ext>
    </p:extLst>
  </p:cSld>
  <p:clrMapOvr>
    <a:masterClrMapping/>
  </p:clrMapOvr>
  <mc:AlternateContent xmlns:mc="http://schemas.openxmlformats.org/markup-compatibility/2006" xmlns:p14="http://schemas.microsoft.com/office/powerpoint/2010/main">
    <mc:Choice Requires="p14">
      <p:transition spd="slow" p14:dur="2000" advTm="9677"/>
    </mc:Choice>
    <mc:Fallback xmlns="">
      <p:transition spd="slow" advTm="9677"/>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24754F-3A4A-D553-739F-C8EFBE2EC6B7}"/>
              </a:ext>
            </a:extLst>
          </p:cNvPr>
          <p:cNvGrpSpPr/>
          <p:nvPr/>
        </p:nvGrpSpPr>
        <p:grpSpPr>
          <a:xfrm>
            <a:off x="9261951" y="400442"/>
            <a:ext cx="2828784" cy="1064981"/>
            <a:chOff x="108786" y="1339006"/>
            <a:chExt cx="6153639" cy="2316722"/>
          </a:xfrm>
        </p:grpSpPr>
        <p:pic>
          <p:nvPicPr>
            <p:cNvPr id="3" name="Picture 4" descr="Accessibility Resources - Linguistic and Assistive Technologies Laboratory">
              <a:extLst>
                <a:ext uri="{FF2B5EF4-FFF2-40B4-BE49-F238E27FC236}">
                  <a16:creationId xmlns:a16="http://schemas.microsoft.com/office/drawing/2014/main" id="{5D099648-4F23-F076-24C3-B696CA1D2E34}"/>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08786" y="1339006"/>
              <a:ext cx="2251750" cy="21529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ccessibility Resources - Linguistic and Assistive Technologies Laboratory">
              <a:extLst>
                <a:ext uri="{FF2B5EF4-FFF2-40B4-BE49-F238E27FC236}">
                  <a16:creationId xmlns:a16="http://schemas.microsoft.com/office/drawing/2014/main" id="{D020432F-9530-6FC6-ECD5-47CFB39FC59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485555" y="1666654"/>
              <a:ext cx="3776870" cy="198907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9B2DD715-EFC9-DDD7-9B01-5F4F181CE870}"/>
              </a:ext>
            </a:extLst>
          </p:cNvPr>
          <p:cNvPicPr>
            <a:picLocks noChangeAspect="1"/>
          </p:cNvPicPr>
          <p:nvPr/>
        </p:nvPicPr>
        <p:blipFill>
          <a:blip r:embed="rId5"/>
          <a:stretch>
            <a:fillRect/>
          </a:stretch>
        </p:blipFill>
        <p:spPr>
          <a:xfrm>
            <a:off x="12378870" y="-574188"/>
            <a:ext cx="2586834" cy="2063080"/>
          </a:xfrm>
          <a:prstGeom prst="rect">
            <a:avLst/>
          </a:prstGeom>
        </p:spPr>
      </p:pic>
      <p:pic>
        <p:nvPicPr>
          <p:cNvPr id="9" name="Picture 8">
            <a:extLst>
              <a:ext uri="{FF2B5EF4-FFF2-40B4-BE49-F238E27FC236}">
                <a16:creationId xmlns:a16="http://schemas.microsoft.com/office/drawing/2014/main" id="{9E85654D-B84A-F0CD-6B49-CFC4F6DF4494}"/>
              </a:ext>
            </a:extLst>
          </p:cNvPr>
          <p:cNvPicPr>
            <a:picLocks noChangeAspect="1"/>
          </p:cNvPicPr>
          <p:nvPr/>
        </p:nvPicPr>
        <p:blipFill>
          <a:blip r:embed="rId6"/>
          <a:stretch>
            <a:fillRect/>
          </a:stretch>
        </p:blipFill>
        <p:spPr>
          <a:xfrm>
            <a:off x="12378870" y="1732203"/>
            <a:ext cx="5200093" cy="2379507"/>
          </a:xfrm>
          <a:prstGeom prst="rect">
            <a:avLst/>
          </a:prstGeom>
        </p:spPr>
      </p:pic>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a:xfrm>
            <a:off x="341029" y="668602"/>
            <a:ext cx="11493164" cy="701438"/>
          </a:xfrm>
        </p:spPr>
        <p:txBody>
          <a:bodyPr/>
          <a:lstStyle/>
          <a:p>
            <a:r>
              <a:rPr lang="en-US" dirty="0" err="1"/>
              <a:t>SIGaccess</a:t>
            </a:r>
            <a:r>
              <a:rPr lang="en-US" dirty="0"/>
              <a:t> Steering committee</a:t>
            </a:r>
          </a:p>
        </p:txBody>
      </p:sp>
      <p:sp>
        <p:nvSpPr>
          <p:cNvPr id="13" name="Content Placeholder 5">
            <a:extLst>
              <a:ext uri="{FF2B5EF4-FFF2-40B4-BE49-F238E27FC236}">
                <a16:creationId xmlns:a16="http://schemas.microsoft.com/office/drawing/2014/main" id="{16EC701E-D7EC-1825-F922-1A81814E8565}"/>
              </a:ext>
            </a:extLst>
          </p:cNvPr>
          <p:cNvSpPr txBox="1">
            <a:spLocks/>
          </p:cNvSpPr>
          <p:nvPr/>
        </p:nvSpPr>
        <p:spPr>
          <a:xfrm>
            <a:off x="357807" y="287052"/>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Opening plenary</a:t>
            </a:r>
          </a:p>
        </p:txBody>
      </p:sp>
      <p:grpSp>
        <p:nvGrpSpPr>
          <p:cNvPr id="32" name="Group 31">
            <a:extLst>
              <a:ext uri="{FF2B5EF4-FFF2-40B4-BE49-F238E27FC236}">
                <a16:creationId xmlns:a16="http://schemas.microsoft.com/office/drawing/2014/main" id="{CB170618-51AF-1B1D-D625-FC199CC402F1}"/>
              </a:ext>
            </a:extLst>
          </p:cNvPr>
          <p:cNvGrpSpPr/>
          <p:nvPr/>
        </p:nvGrpSpPr>
        <p:grpSpPr>
          <a:xfrm>
            <a:off x="137013" y="2518643"/>
            <a:ext cx="11853442" cy="2275426"/>
            <a:chOff x="137013" y="4307688"/>
            <a:chExt cx="11853442" cy="2275426"/>
          </a:xfrm>
        </p:grpSpPr>
        <p:pic>
          <p:nvPicPr>
            <p:cNvPr id="13332" name="Picture 20" descr="Matt Huenerfauth ">
              <a:extLst>
                <a:ext uri="{FF2B5EF4-FFF2-40B4-BE49-F238E27FC236}">
                  <a16:creationId xmlns:a16="http://schemas.microsoft.com/office/drawing/2014/main" id="{F5E2ABB5-5397-6600-91B3-D1FF8FD68C9A}"/>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991750"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336" name="Picture 24" descr="Karyn Moffatt">
              <a:extLst>
                <a:ext uri="{FF2B5EF4-FFF2-40B4-BE49-F238E27FC236}">
                  <a16:creationId xmlns:a16="http://schemas.microsoft.com/office/drawing/2014/main" id="{F1F77F4F-99A1-CB83-33FC-E661E8903806}"/>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10304684"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338" name="Picture 26" descr="Kathleen McCoy">
              <a:extLst>
                <a:ext uri="{FF2B5EF4-FFF2-40B4-BE49-F238E27FC236}">
                  <a16:creationId xmlns:a16="http://schemas.microsoft.com/office/drawing/2014/main" id="{512C9300-E6EC-4EFD-4F0A-A2CEE306CA74}"/>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8443622"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9" name="Picture 10" descr="Jeffrey P. Bigham">
              <a:extLst>
                <a:ext uri="{FF2B5EF4-FFF2-40B4-BE49-F238E27FC236}">
                  <a16:creationId xmlns:a16="http://schemas.microsoft.com/office/drawing/2014/main" id="{FDDABFAA-A77A-320F-F439-B11DF0D2C91B}"/>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852813"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0" name="Picture 12" descr="Tiago Guerreiro">
              <a:extLst>
                <a:ext uri="{FF2B5EF4-FFF2-40B4-BE49-F238E27FC236}">
                  <a16:creationId xmlns:a16="http://schemas.microsoft.com/office/drawing/2014/main" id="{BA2C9401-09A2-31CB-C162-E86C1B6E86B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13876"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1" name="Picture 16" descr="Jonathan Lazar">
              <a:extLst>
                <a:ext uri="{FF2B5EF4-FFF2-40B4-BE49-F238E27FC236}">
                  <a16:creationId xmlns:a16="http://schemas.microsoft.com/office/drawing/2014/main" id="{2400D677-FECD-2B67-F924-10C91A3901C0}"/>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6574939" y="4307688"/>
              <a:ext cx="165354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91B2163-FD1B-3BF4-31FB-E7BEA585A7EE}"/>
                </a:ext>
              </a:extLst>
            </p:cNvPr>
            <p:cNvSpPr txBox="1"/>
            <p:nvPr/>
          </p:nvSpPr>
          <p:spPr>
            <a:xfrm>
              <a:off x="2843483" y="6029116"/>
              <a:ext cx="1645920"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Jeff Bigham</a:t>
              </a:r>
            </a:p>
            <a:p>
              <a:pPr algn="ctr"/>
              <a:r>
                <a:rPr lang="en-US" sz="1400" dirty="0">
                  <a:latin typeface="Segoe UI" panose="020B0502040204020203" pitchFamily="34" charset="0"/>
                  <a:ea typeface="Segoe UI" panose="020B0502040204020203" pitchFamily="34" charset="0"/>
                  <a:cs typeface="Segoe UI" panose="020B0502040204020203" pitchFamily="34" charset="0"/>
                </a:rPr>
                <a:t>CMU</a:t>
              </a:r>
            </a:p>
          </p:txBody>
        </p:sp>
        <p:sp>
          <p:nvSpPr>
            <p:cNvPr id="23" name="TextBox 22">
              <a:extLst>
                <a:ext uri="{FF2B5EF4-FFF2-40B4-BE49-F238E27FC236}">
                  <a16:creationId xmlns:a16="http://schemas.microsoft.com/office/drawing/2014/main" id="{6F8000A0-A238-91BC-6B2A-0828251F7F15}"/>
                </a:ext>
              </a:extLst>
            </p:cNvPr>
            <p:cNvSpPr txBox="1"/>
            <p:nvPr/>
          </p:nvSpPr>
          <p:spPr>
            <a:xfrm>
              <a:off x="4666893" y="6029116"/>
              <a:ext cx="175481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Tiago </a:t>
              </a:r>
              <a:r>
                <a:rPr lang="en-US" sz="1600" b="1" dirty="0" err="1">
                  <a:latin typeface="Segoe UI" panose="020B0502040204020203" pitchFamily="34" charset="0"/>
                  <a:ea typeface="Segoe UI" panose="020B0502040204020203" pitchFamily="34" charset="0"/>
                  <a:cs typeface="Segoe UI" panose="020B0502040204020203" pitchFamily="34" charset="0"/>
                </a:rPr>
                <a:t>Guerreiro</a:t>
              </a:r>
              <a:endParaRPr lang="en-US" sz="1600" b="1" dirty="0">
                <a:latin typeface="Segoe UI" panose="020B0502040204020203" pitchFamily="34" charset="0"/>
                <a:ea typeface="Segoe UI" panose="020B0502040204020203" pitchFamily="34" charset="0"/>
                <a:cs typeface="Segoe UI" panose="020B0502040204020203" pitchFamily="34" charset="0"/>
              </a:endParaRPr>
            </a:p>
            <a:p>
              <a:pPr algn="ctr"/>
              <a:r>
                <a:rPr lang="en-US" sz="1400" dirty="0">
                  <a:latin typeface="Segoe UI" panose="020B0502040204020203" pitchFamily="34" charset="0"/>
                  <a:ea typeface="Segoe UI" panose="020B0502040204020203" pitchFamily="34" charset="0"/>
                  <a:cs typeface="Segoe UI" panose="020B0502040204020203" pitchFamily="34" charset="0"/>
                </a:rPr>
                <a:t>U. de </a:t>
              </a:r>
              <a:r>
                <a:rPr lang="en-US" sz="1400" dirty="0" err="1">
                  <a:latin typeface="Segoe UI" panose="020B0502040204020203" pitchFamily="34" charset="0"/>
                  <a:ea typeface="Segoe UI" panose="020B0502040204020203" pitchFamily="34" charset="0"/>
                  <a:cs typeface="Segoe UI" panose="020B0502040204020203" pitchFamily="34" charset="0"/>
                </a:rPr>
                <a:t>Lisboa</a:t>
              </a:r>
              <a:r>
                <a:rPr lang="en-US" sz="1400" dirty="0">
                  <a:latin typeface="Segoe UI" panose="020B0502040204020203" pitchFamily="34" charset="0"/>
                  <a:ea typeface="Segoe UI" panose="020B0502040204020203" pitchFamily="34" charset="0"/>
                  <a:cs typeface="Segoe UI" panose="020B0502040204020203" pitchFamily="34" charset="0"/>
                </a:rPr>
                <a:t> </a:t>
              </a:r>
            </a:p>
          </p:txBody>
        </p:sp>
        <p:sp>
          <p:nvSpPr>
            <p:cNvPr id="24" name="TextBox 23">
              <a:extLst>
                <a:ext uri="{FF2B5EF4-FFF2-40B4-BE49-F238E27FC236}">
                  <a16:creationId xmlns:a16="http://schemas.microsoft.com/office/drawing/2014/main" id="{8D7FA0C8-188C-8BC2-3BE7-B359908FD886}"/>
                </a:ext>
              </a:extLst>
            </p:cNvPr>
            <p:cNvSpPr txBox="1"/>
            <p:nvPr/>
          </p:nvSpPr>
          <p:spPr>
            <a:xfrm>
              <a:off x="6588878" y="6029116"/>
              <a:ext cx="1645920"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Jonathan Lazar</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UMD</a:t>
              </a:r>
            </a:p>
          </p:txBody>
        </p:sp>
        <p:sp>
          <p:nvSpPr>
            <p:cNvPr id="25" name="TextBox 24">
              <a:extLst>
                <a:ext uri="{FF2B5EF4-FFF2-40B4-BE49-F238E27FC236}">
                  <a16:creationId xmlns:a16="http://schemas.microsoft.com/office/drawing/2014/main" id="{DA04CF36-E389-36FE-F875-DA0F3B738F57}"/>
                </a:ext>
              </a:extLst>
            </p:cNvPr>
            <p:cNvSpPr txBox="1"/>
            <p:nvPr/>
          </p:nvSpPr>
          <p:spPr>
            <a:xfrm>
              <a:off x="137013" y="4307688"/>
              <a:ext cx="1152944" cy="523220"/>
            </a:xfrm>
            <a:prstGeom prst="rect">
              <a:avLst/>
            </a:prstGeom>
            <a:noFill/>
          </p:spPr>
          <p:txBody>
            <a:bodyPr wrap="square" rtlCol="0">
              <a:spAutoFit/>
            </a:bodyPr>
            <a:lstStyle/>
            <a:p>
              <a:r>
                <a:rPr lang="en-US" sz="2800" dirty="0">
                  <a:latin typeface="Bebas Neue" panose="020B0606020202050201" pitchFamily="34" charset="77"/>
                  <a:ea typeface="Segoe UI" panose="020B0502040204020203" pitchFamily="34" charset="0"/>
                  <a:cs typeface="Segoe UI" panose="020B0502040204020203" pitchFamily="34" charset="0"/>
                </a:rPr>
                <a:t>2022</a:t>
              </a:r>
            </a:p>
          </p:txBody>
        </p:sp>
        <p:sp>
          <p:nvSpPr>
            <p:cNvPr id="26" name="TextBox 25">
              <a:extLst>
                <a:ext uri="{FF2B5EF4-FFF2-40B4-BE49-F238E27FC236}">
                  <a16:creationId xmlns:a16="http://schemas.microsoft.com/office/drawing/2014/main" id="{0A589C1D-74F6-F6C0-DC2C-20BE0A606987}"/>
                </a:ext>
              </a:extLst>
            </p:cNvPr>
            <p:cNvSpPr txBox="1"/>
            <p:nvPr/>
          </p:nvSpPr>
          <p:spPr>
            <a:xfrm>
              <a:off x="808356" y="602911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Matt Huenerfauth</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SIGACESS Chair, RIT</a:t>
              </a:r>
            </a:p>
          </p:txBody>
        </p:sp>
        <p:sp>
          <p:nvSpPr>
            <p:cNvPr id="27" name="TextBox 26">
              <a:extLst>
                <a:ext uri="{FF2B5EF4-FFF2-40B4-BE49-F238E27FC236}">
                  <a16:creationId xmlns:a16="http://schemas.microsoft.com/office/drawing/2014/main" id="{A46DF278-1613-E895-647E-463C257B09FE}"/>
                </a:ext>
              </a:extLst>
            </p:cNvPr>
            <p:cNvSpPr txBox="1"/>
            <p:nvPr/>
          </p:nvSpPr>
          <p:spPr>
            <a:xfrm>
              <a:off x="8389174" y="6029116"/>
              <a:ext cx="1754816"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Kathleen McCoy</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U. of Delaware</a:t>
              </a:r>
            </a:p>
          </p:txBody>
        </p:sp>
        <p:sp>
          <p:nvSpPr>
            <p:cNvPr id="28" name="TextBox 27">
              <a:extLst>
                <a:ext uri="{FF2B5EF4-FFF2-40B4-BE49-F238E27FC236}">
                  <a16:creationId xmlns:a16="http://schemas.microsoft.com/office/drawing/2014/main" id="{5DD19B85-61AA-7F26-7F24-02D2B875D1C6}"/>
                </a:ext>
              </a:extLst>
            </p:cNvPr>
            <p:cNvSpPr txBox="1"/>
            <p:nvPr/>
          </p:nvSpPr>
          <p:spPr>
            <a:xfrm>
              <a:off x="10235639" y="6029116"/>
              <a:ext cx="1754816"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Karyn Moffatt</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McGill Univ.</a:t>
              </a:r>
            </a:p>
          </p:txBody>
        </p:sp>
      </p:grpSp>
    </p:spTree>
    <p:extLst>
      <p:ext uri="{BB962C8B-B14F-4D97-AF65-F5344CB8AC3E}">
        <p14:creationId xmlns:p14="http://schemas.microsoft.com/office/powerpoint/2010/main" val="2476114873"/>
      </p:ext>
    </p:extLst>
  </p:cSld>
  <p:clrMapOvr>
    <a:masterClrMapping/>
  </p:clrMapOvr>
  <mc:AlternateContent xmlns:mc="http://schemas.openxmlformats.org/markup-compatibility/2006" xmlns:p14="http://schemas.microsoft.com/office/powerpoint/2010/main">
    <mc:Choice Requires="p14">
      <p:transition spd="slow" p14:dur="2000" advTm="30050"/>
    </mc:Choice>
    <mc:Fallback xmlns="">
      <p:transition spd="slow" advTm="3005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 picture of 10 Traditional Greek Food to Try in Greece">
            <a:extLst>
              <a:ext uri="{FF2B5EF4-FFF2-40B4-BE49-F238E27FC236}">
                <a16:creationId xmlns:a16="http://schemas.microsoft.com/office/drawing/2014/main" id="{6BAE1D82-C1A2-45BE-9645-CCF1866324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 y="-633984"/>
            <a:ext cx="12188952" cy="81259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FF5648B-7A64-48EC-9B3B-C2527DC7AD6B}"/>
              </a:ext>
            </a:extLst>
          </p:cNvPr>
          <p:cNvSpPr/>
          <p:nvPr/>
        </p:nvSpPr>
        <p:spPr>
          <a:xfrm>
            <a:off x="-119271" y="702283"/>
            <a:ext cx="3151230"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89B864A8-88C6-429F-A204-3B82C733668B}"/>
              </a:ext>
            </a:extLst>
          </p:cNvPr>
          <p:cNvSpPr>
            <a:spLocks noGrp="1"/>
          </p:cNvSpPr>
          <p:nvPr>
            <p:ph type="title"/>
          </p:nvPr>
        </p:nvSpPr>
        <p:spPr>
          <a:xfrm>
            <a:off x="432030" y="851547"/>
            <a:ext cx="2892757" cy="558497"/>
          </a:xfrm>
        </p:spPr>
        <p:txBody>
          <a:bodyPr/>
          <a:lstStyle/>
          <a:p>
            <a:r>
              <a:rPr lang="en-US" sz="4000" dirty="0">
                <a:solidFill>
                  <a:schemeClr val="bg1"/>
                </a:solidFill>
              </a:rPr>
              <a:t>Eating food!</a:t>
            </a:r>
          </a:p>
        </p:txBody>
      </p:sp>
      <p:sp>
        <p:nvSpPr>
          <p:cNvPr id="8" name="TextBox 7">
            <a:extLst>
              <a:ext uri="{FF2B5EF4-FFF2-40B4-BE49-F238E27FC236}">
                <a16:creationId xmlns:a16="http://schemas.microsoft.com/office/drawing/2014/main" id="{737AFCFE-C744-40F2-96E7-5FD2B2D6C439}"/>
              </a:ext>
            </a:extLst>
          </p:cNvPr>
          <p:cNvSpPr txBox="1"/>
          <p:nvPr/>
        </p:nvSpPr>
        <p:spPr>
          <a:xfrm>
            <a:off x="310099" y="1319498"/>
            <a:ext cx="3347499" cy="400110"/>
          </a:xfrm>
          <a:prstGeom prst="rect">
            <a:avLst/>
          </a:prstGeom>
          <a:noFill/>
        </p:spPr>
        <p:txBody>
          <a:bodyPr wrap="square" tIns="45720" bIns="45720" rtlCol="0">
            <a:spAutoFit/>
          </a:bodyPr>
          <a:lstStyle/>
          <a:p>
            <a:r>
              <a:rPr lang="en-US" sz="2000" dirty="0">
                <a:solidFill>
                  <a:schemeClr val="bg1"/>
                </a:solidFill>
                <a:latin typeface="Raleway" panose="020B0503030101060003" pitchFamily="34" charset="0"/>
                <a:cs typeface="Segoe UI Light" panose="020B0502040204020203" pitchFamily="34" charset="0"/>
              </a:rPr>
              <a:t>Athens, Greece</a:t>
            </a:r>
          </a:p>
        </p:txBody>
      </p:sp>
    </p:spTree>
    <p:extLst>
      <p:ext uri="{BB962C8B-B14F-4D97-AF65-F5344CB8AC3E}">
        <p14:creationId xmlns:p14="http://schemas.microsoft.com/office/powerpoint/2010/main" val="4006226991"/>
      </p:ext>
    </p:extLst>
  </p:cSld>
  <p:clrMapOvr>
    <a:masterClrMapping/>
  </p:clrMapOvr>
  <mc:AlternateContent xmlns:mc="http://schemas.openxmlformats.org/markup-compatibility/2006" xmlns:p14="http://schemas.microsoft.com/office/powerpoint/2010/main">
    <mc:Choice Requires="p14">
      <p:transition spd="slow" p14:dur="2000" advTm="6520"/>
    </mc:Choice>
    <mc:Fallback xmlns="">
      <p:transition spd="slow" advTm="652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24754F-3A4A-D553-739F-C8EFBE2EC6B7}"/>
              </a:ext>
            </a:extLst>
          </p:cNvPr>
          <p:cNvGrpSpPr/>
          <p:nvPr/>
        </p:nvGrpSpPr>
        <p:grpSpPr>
          <a:xfrm>
            <a:off x="9261951" y="400442"/>
            <a:ext cx="2828784" cy="1064981"/>
            <a:chOff x="108786" y="1339006"/>
            <a:chExt cx="6153639" cy="2316722"/>
          </a:xfrm>
        </p:grpSpPr>
        <p:pic>
          <p:nvPicPr>
            <p:cNvPr id="3" name="Picture 4" descr="Accessibility Resources - Linguistic and Assistive Technologies Laboratory">
              <a:extLst>
                <a:ext uri="{FF2B5EF4-FFF2-40B4-BE49-F238E27FC236}">
                  <a16:creationId xmlns:a16="http://schemas.microsoft.com/office/drawing/2014/main" id="{5D099648-4F23-F076-24C3-B696CA1D2E34}"/>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108786" y="1339006"/>
              <a:ext cx="2251750" cy="21529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ccessibility Resources - Linguistic and Assistive Technologies Laboratory">
              <a:extLst>
                <a:ext uri="{FF2B5EF4-FFF2-40B4-BE49-F238E27FC236}">
                  <a16:creationId xmlns:a16="http://schemas.microsoft.com/office/drawing/2014/main" id="{D020432F-9530-6FC6-ECD5-47CFB39FC59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485555" y="1666654"/>
              <a:ext cx="3776870" cy="1989074"/>
            </a:xfrm>
            <a:prstGeom prst="rect">
              <a:avLst/>
            </a:prstGeom>
            <a:noFill/>
            <a:extLst>
              <a:ext uri="{909E8E84-426E-40DD-AFC4-6F175D3DCCD1}">
                <a14:hiddenFill xmlns:a14="http://schemas.microsoft.com/office/drawing/2010/main">
                  <a:solidFill>
                    <a:srgbClr val="FFFFFF"/>
                  </a:solidFill>
                </a14:hiddenFill>
              </a:ext>
            </a:extLst>
          </p:spPr>
        </p:pic>
      </p:grpSp>
      <p:pic>
        <p:nvPicPr>
          <p:cNvPr id="13320" name="Picture 8" descr="Professor Faustina Hwang - Biomedical Engineering">
            <a:extLst>
              <a:ext uri="{FF2B5EF4-FFF2-40B4-BE49-F238E27FC236}">
                <a16:creationId xmlns:a16="http://schemas.microsoft.com/office/drawing/2014/main" id="{9FC02348-774E-7845-46FA-329186833CB5}"/>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8436002" y="1669589"/>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322" name="Picture 10" descr="Jeffrey P. Bigham">
            <a:extLst>
              <a:ext uri="{FF2B5EF4-FFF2-40B4-BE49-F238E27FC236}">
                <a16:creationId xmlns:a16="http://schemas.microsoft.com/office/drawing/2014/main" id="{418AAB24-CFB3-4F2A-E5B2-AD654E19B0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52813" y="169059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324" name="Picture 12" descr="Tiago Guerreiro">
            <a:extLst>
              <a:ext uri="{FF2B5EF4-FFF2-40B4-BE49-F238E27FC236}">
                <a16:creationId xmlns:a16="http://schemas.microsoft.com/office/drawing/2014/main" id="{0006E1F6-9235-2958-159A-69B948B9CAC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74939" y="1669589"/>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328" name="Picture 16" descr="Jonathan Lazar | Radcliffe Institute for Advanced Study at Harvard  University">
            <a:extLst>
              <a:ext uri="{FF2B5EF4-FFF2-40B4-BE49-F238E27FC236}">
                <a16:creationId xmlns:a16="http://schemas.microsoft.com/office/drawing/2014/main" id="{6F27DDEF-5BEE-0806-5F34-C2075575B720}"/>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0297064" y="1669589"/>
            <a:ext cx="165354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330" name="Picture 18" descr="Jinjuan Feng">
            <a:extLst>
              <a:ext uri="{FF2B5EF4-FFF2-40B4-BE49-F238E27FC236}">
                <a16:creationId xmlns:a16="http://schemas.microsoft.com/office/drawing/2014/main" id="{89BD3275-2579-068F-4331-3A0B9253C0B8}"/>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713876" y="1669589"/>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318" name="Picture 6" descr="Shari Trewin">
            <a:extLst>
              <a:ext uri="{FF2B5EF4-FFF2-40B4-BE49-F238E27FC236}">
                <a16:creationId xmlns:a16="http://schemas.microsoft.com/office/drawing/2014/main" id="{69D75867-54EA-E8F8-6A3B-B44ED3D779D0}"/>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971754" y="1669589"/>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97FECE-5AEF-AB68-9D0F-3E5463FF693F}"/>
              </a:ext>
            </a:extLst>
          </p:cNvPr>
          <p:cNvSpPr txBox="1"/>
          <p:nvPr/>
        </p:nvSpPr>
        <p:spPr>
          <a:xfrm>
            <a:off x="715743" y="3412026"/>
            <a:ext cx="2157943"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Shari </a:t>
            </a:r>
            <a:r>
              <a:rPr lang="en-US" sz="1600" b="1" dirty="0" err="1">
                <a:latin typeface="Segoe UI" panose="020B0502040204020203" pitchFamily="34" charset="0"/>
                <a:ea typeface="Segoe UI" panose="020B0502040204020203" pitchFamily="34" charset="0"/>
                <a:cs typeface="Segoe UI" panose="020B0502040204020203" pitchFamily="34" charset="0"/>
              </a:rPr>
              <a:t>Trewin</a:t>
            </a:r>
            <a:endParaRPr lang="en-US" sz="1600" b="1" dirty="0">
              <a:latin typeface="Segoe UI" panose="020B0502040204020203" pitchFamily="34" charset="0"/>
              <a:ea typeface="Segoe UI" panose="020B0502040204020203" pitchFamily="34" charset="0"/>
              <a:cs typeface="Segoe UI" panose="020B0502040204020203" pitchFamily="34" charset="0"/>
            </a:endParaRPr>
          </a:p>
          <a:p>
            <a:pPr algn="ctr"/>
            <a:r>
              <a:rPr lang="en-US" sz="1400" dirty="0">
                <a:latin typeface="Segoe UI" panose="020B0502040204020203" pitchFamily="34" charset="0"/>
                <a:ea typeface="Segoe UI" panose="020B0502040204020203" pitchFamily="34" charset="0"/>
                <a:cs typeface="Segoe UI" panose="020B0502040204020203" pitchFamily="34" charset="0"/>
              </a:rPr>
              <a:t>SIGACCESS Chair, Google</a:t>
            </a:r>
          </a:p>
        </p:txBody>
      </p:sp>
      <p:sp>
        <p:nvSpPr>
          <p:cNvPr id="6" name="TextBox 5">
            <a:extLst>
              <a:ext uri="{FF2B5EF4-FFF2-40B4-BE49-F238E27FC236}">
                <a16:creationId xmlns:a16="http://schemas.microsoft.com/office/drawing/2014/main" id="{CF8AB7F0-9E3C-AD49-5083-414532AFD147}"/>
              </a:ext>
            </a:extLst>
          </p:cNvPr>
          <p:cNvSpPr txBox="1"/>
          <p:nvPr/>
        </p:nvSpPr>
        <p:spPr>
          <a:xfrm>
            <a:off x="137013" y="1669589"/>
            <a:ext cx="1152944" cy="523220"/>
          </a:xfrm>
          <a:prstGeom prst="rect">
            <a:avLst/>
          </a:prstGeom>
          <a:noFill/>
        </p:spPr>
        <p:txBody>
          <a:bodyPr wrap="square" rtlCol="0">
            <a:spAutoFit/>
          </a:bodyPr>
          <a:lstStyle/>
          <a:p>
            <a:r>
              <a:rPr lang="en-US" sz="2800" dirty="0">
                <a:latin typeface="Bebas Neue" panose="020B0606020202050201" pitchFamily="34" charset="77"/>
                <a:ea typeface="Segoe UI" panose="020B0502040204020203" pitchFamily="34" charset="0"/>
                <a:cs typeface="Segoe UI" panose="020B0502040204020203" pitchFamily="34" charset="0"/>
              </a:rPr>
              <a:t>2021</a:t>
            </a:r>
          </a:p>
        </p:txBody>
      </p:sp>
      <p:sp>
        <p:nvSpPr>
          <p:cNvPr id="8" name="Title 3">
            <a:extLst>
              <a:ext uri="{FF2B5EF4-FFF2-40B4-BE49-F238E27FC236}">
                <a16:creationId xmlns:a16="http://schemas.microsoft.com/office/drawing/2014/main" id="{F85879F7-AD82-A045-76CF-A63D396BD544}"/>
              </a:ext>
            </a:extLst>
          </p:cNvPr>
          <p:cNvSpPr>
            <a:spLocks noGrp="1"/>
          </p:cNvSpPr>
          <p:nvPr>
            <p:ph type="title"/>
          </p:nvPr>
        </p:nvSpPr>
        <p:spPr>
          <a:xfrm>
            <a:off x="341029" y="668602"/>
            <a:ext cx="11493164" cy="701438"/>
          </a:xfrm>
        </p:spPr>
        <p:txBody>
          <a:bodyPr/>
          <a:lstStyle/>
          <a:p>
            <a:r>
              <a:rPr lang="en-US" dirty="0" err="1"/>
              <a:t>SIGaccess</a:t>
            </a:r>
            <a:r>
              <a:rPr lang="en-US" dirty="0"/>
              <a:t> Steering committee</a:t>
            </a:r>
          </a:p>
        </p:txBody>
      </p:sp>
      <p:sp>
        <p:nvSpPr>
          <p:cNvPr id="13" name="Content Placeholder 5">
            <a:extLst>
              <a:ext uri="{FF2B5EF4-FFF2-40B4-BE49-F238E27FC236}">
                <a16:creationId xmlns:a16="http://schemas.microsoft.com/office/drawing/2014/main" id="{16EC701E-D7EC-1825-F922-1A81814E8565}"/>
              </a:ext>
            </a:extLst>
          </p:cNvPr>
          <p:cNvSpPr txBox="1">
            <a:spLocks/>
          </p:cNvSpPr>
          <p:nvPr/>
        </p:nvSpPr>
        <p:spPr>
          <a:xfrm>
            <a:off x="357807" y="287052"/>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Opening plenary</a:t>
            </a:r>
          </a:p>
        </p:txBody>
      </p:sp>
      <p:sp>
        <p:nvSpPr>
          <p:cNvPr id="14" name="TextBox 13">
            <a:extLst>
              <a:ext uri="{FF2B5EF4-FFF2-40B4-BE49-F238E27FC236}">
                <a16:creationId xmlns:a16="http://schemas.microsoft.com/office/drawing/2014/main" id="{2CCFE0E3-C655-DD2E-FC01-E41F31A7D75D}"/>
              </a:ext>
            </a:extLst>
          </p:cNvPr>
          <p:cNvSpPr txBox="1"/>
          <p:nvPr/>
        </p:nvSpPr>
        <p:spPr>
          <a:xfrm>
            <a:off x="2843483" y="3391017"/>
            <a:ext cx="1645920"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Jeff Bigham</a:t>
            </a:r>
          </a:p>
          <a:p>
            <a:pPr algn="ctr"/>
            <a:r>
              <a:rPr lang="en-US" sz="1400" dirty="0">
                <a:latin typeface="Segoe UI" panose="020B0502040204020203" pitchFamily="34" charset="0"/>
                <a:ea typeface="Segoe UI" panose="020B0502040204020203" pitchFamily="34" charset="0"/>
                <a:cs typeface="Segoe UI" panose="020B0502040204020203" pitchFamily="34" charset="0"/>
              </a:rPr>
              <a:t>CMU</a:t>
            </a:r>
          </a:p>
        </p:txBody>
      </p:sp>
      <p:sp>
        <p:nvSpPr>
          <p:cNvPr id="15" name="TextBox 14">
            <a:extLst>
              <a:ext uri="{FF2B5EF4-FFF2-40B4-BE49-F238E27FC236}">
                <a16:creationId xmlns:a16="http://schemas.microsoft.com/office/drawing/2014/main" id="{38988A0A-5FF5-EB40-1B4B-6FCC63A6EFC4}"/>
              </a:ext>
            </a:extLst>
          </p:cNvPr>
          <p:cNvSpPr txBox="1"/>
          <p:nvPr/>
        </p:nvSpPr>
        <p:spPr>
          <a:xfrm>
            <a:off x="8413478" y="3391017"/>
            <a:ext cx="1719396"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Faustina Hwang </a:t>
            </a:r>
          </a:p>
          <a:p>
            <a:pPr algn="ctr"/>
            <a:r>
              <a:rPr lang="en-US" sz="1400" dirty="0">
                <a:latin typeface="Segoe UI" panose="020B0502040204020203" pitchFamily="34" charset="0"/>
                <a:ea typeface="Segoe UI" panose="020B0502040204020203" pitchFamily="34" charset="0"/>
                <a:cs typeface="Segoe UI" panose="020B0502040204020203" pitchFamily="34" charset="0"/>
              </a:rPr>
              <a:t>U. of Reading</a:t>
            </a:r>
          </a:p>
        </p:txBody>
      </p:sp>
      <p:sp>
        <p:nvSpPr>
          <p:cNvPr id="16" name="TextBox 15">
            <a:extLst>
              <a:ext uri="{FF2B5EF4-FFF2-40B4-BE49-F238E27FC236}">
                <a16:creationId xmlns:a16="http://schemas.microsoft.com/office/drawing/2014/main" id="{A5B9AEA0-4D50-7B67-9920-DAB5DA47B7AD}"/>
              </a:ext>
            </a:extLst>
          </p:cNvPr>
          <p:cNvSpPr txBox="1"/>
          <p:nvPr/>
        </p:nvSpPr>
        <p:spPr>
          <a:xfrm>
            <a:off x="6503493" y="3391017"/>
            <a:ext cx="175481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Tiago </a:t>
            </a:r>
            <a:r>
              <a:rPr lang="en-US" sz="1600" b="1" dirty="0" err="1">
                <a:latin typeface="Segoe UI" panose="020B0502040204020203" pitchFamily="34" charset="0"/>
                <a:ea typeface="Segoe UI" panose="020B0502040204020203" pitchFamily="34" charset="0"/>
                <a:cs typeface="Segoe UI" panose="020B0502040204020203" pitchFamily="34" charset="0"/>
              </a:rPr>
              <a:t>Guerreiro</a:t>
            </a:r>
            <a:endParaRPr lang="en-US" sz="1600" b="1" dirty="0">
              <a:latin typeface="Segoe UI" panose="020B0502040204020203" pitchFamily="34" charset="0"/>
              <a:ea typeface="Segoe UI" panose="020B0502040204020203" pitchFamily="34" charset="0"/>
              <a:cs typeface="Segoe UI" panose="020B0502040204020203" pitchFamily="34" charset="0"/>
            </a:endParaRPr>
          </a:p>
          <a:p>
            <a:pPr algn="ctr"/>
            <a:r>
              <a:rPr lang="en-US" sz="1400" dirty="0">
                <a:latin typeface="Segoe UI" panose="020B0502040204020203" pitchFamily="34" charset="0"/>
                <a:ea typeface="Segoe UI" panose="020B0502040204020203" pitchFamily="34" charset="0"/>
                <a:cs typeface="Segoe UI" panose="020B0502040204020203" pitchFamily="34" charset="0"/>
              </a:rPr>
              <a:t>U. de </a:t>
            </a:r>
            <a:r>
              <a:rPr lang="en-US" sz="1400" dirty="0" err="1">
                <a:latin typeface="Segoe UI" panose="020B0502040204020203" pitchFamily="34" charset="0"/>
                <a:ea typeface="Segoe UI" panose="020B0502040204020203" pitchFamily="34" charset="0"/>
                <a:cs typeface="Segoe UI" panose="020B0502040204020203" pitchFamily="34" charset="0"/>
              </a:rPr>
              <a:t>Lisboa</a:t>
            </a:r>
            <a:r>
              <a:rPr lang="en-US" sz="1400" dirty="0">
                <a:latin typeface="Segoe UI" panose="020B0502040204020203" pitchFamily="34" charset="0"/>
                <a:ea typeface="Segoe UI" panose="020B0502040204020203" pitchFamily="34" charset="0"/>
                <a:cs typeface="Segoe UI" panose="020B0502040204020203" pitchFamily="34" charset="0"/>
              </a:rPr>
              <a:t> </a:t>
            </a:r>
          </a:p>
        </p:txBody>
      </p:sp>
      <p:sp>
        <p:nvSpPr>
          <p:cNvPr id="17" name="TextBox 16">
            <a:extLst>
              <a:ext uri="{FF2B5EF4-FFF2-40B4-BE49-F238E27FC236}">
                <a16:creationId xmlns:a16="http://schemas.microsoft.com/office/drawing/2014/main" id="{337827FA-8CEF-F8ED-2385-D48997F31B9D}"/>
              </a:ext>
            </a:extLst>
          </p:cNvPr>
          <p:cNvSpPr txBox="1"/>
          <p:nvPr/>
        </p:nvSpPr>
        <p:spPr>
          <a:xfrm>
            <a:off x="4702405" y="3391017"/>
            <a:ext cx="1645920" cy="553998"/>
          </a:xfrm>
          <a:prstGeom prst="rect">
            <a:avLst/>
          </a:prstGeom>
          <a:noFill/>
        </p:spPr>
        <p:txBody>
          <a:bodyPr wrap="square" rtlCol="0">
            <a:spAutoFit/>
          </a:bodyPr>
          <a:lstStyle/>
          <a:p>
            <a:pPr algn="ctr"/>
            <a:r>
              <a:rPr lang="en-US" sz="1600" b="1" dirty="0" err="1">
                <a:latin typeface="Segoe UI" panose="020B0502040204020203" pitchFamily="34" charset="0"/>
                <a:ea typeface="Segoe UI" panose="020B0502040204020203" pitchFamily="34" charset="0"/>
                <a:cs typeface="Segoe UI" panose="020B0502040204020203" pitchFamily="34" charset="0"/>
              </a:rPr>
              <a:t>Jinjuan</a:t>
            </a:r>
            <a:r>
              <a:rPr lang="en-US" sz="1600" b="1" dirty="0">
                <a:latin typeface="Segoe UI" panose="020B0502040204020203" pitchFamily="34" charset="0"/>
                <a:ea typeface="Segoe UI" panose="020B0502040204020203" pitchFamily="34" charset="0"/>
                <a:cs typeface="Segoe UI" panose="020B0502040204020203" pitchFamily="34" charset="0"/>
              </a:rPr>
              <a:t> Feng</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Towson Univ.</a:t>
            </a:r>
          </a:p>
        </p:txBody>
      </p:sp>
      <p:sp>
        <p:nvSpPr>
          <p:cNvPr id="18" name="TextBox 17">
            <a:extLst>
              <a:ext uri="{FF2B5EF4-FFF2-40B4-BE49-F238E27FC236}">
                <a16:creationId xmlns:a16="http://schemas.microsoft.com/office/drawing/2014/main" id="{EFCA97CD-B700-9FD1-10B3-7B51B034BD36}"/>
              </a:ext>
            </a:extLst>
          </p:cNvPr>
          <p:cNvSpPr txBox="1"/>
          <p:nvPr/>
        </p:nvSpPr>
        <p:spPr>
          <a:xfrm>
            <a:off x="10311003" y="3391017"/>
            <a:ext cx="1645920"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Jonathan Lazar</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UMD</a:t>
            </a:r>
          </a:p>
        </p:txBody>
      </p:sp>
      <p:grpSp>
        <p:nvGrpSpPr>
          <p:cNvPr id="32" name="Group 31">
            <a:extLst>
              <a:ext uri="{FF2B5EF4-FFF2-40B4-BE49-F238E27FC236}">
                <a16:creationId xmlns:a16="http://schemas.microsoft.com/office/drawing/2014/main" id="{CB170618-51AF-1B1D-D625-FC199CC402F1}"/>
              </a:ext>
            </a:extLst>
          </p:cNvPr>
          <p:cNvGrpSpPr/>
          <p:nvPr/>
        </p:nvGrpSpPr>
        <p:grpSpPr>
          <a:xfrm>
            <a:off x="137013" y="4307688"/>
            <a:ext cx="11853442" cy="2275426"/>
            <a:chOff x="137013" y="4307688"/>
            <a:chExt cx="11853442" cy="2275426"/>
          </a:xfrm>
        </p:grpSpPr>
        <p:pic>
          <p:nvPicPr>
            <p:cNvPr id="13332" name="Picture 20" descr="Matt Huenerfauth named director of iSchool in GCCIS | RIT">
              <a:extLst>
                <a:ext uri="{FF2B5EF4-FFF2-40B4-BE49-F238E27FC236}">
                  <a16:creationId xmlns:a16="http://schemas.microsoft.com/office/drawing/2014/main" id="{F5E2ABB5-5397-6600-91B3-D1FF8FD68C9A}"/>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991750"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336" name="Picture 24" descr="Karyn Moffatt">
              <a:extLst>
                <a:ext uri="{FF2B5EF4-FFF2-40B4-BE49-F238E27FC236}">
                  <a16:creationId xmlns:a16="http://schemas.microsoft.com/office/drawing/2014/main" id="{F1F77F4F-99A1-CB83-33FC-E661E8903806}"/>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10304684"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338" name="Picture 26">
              <a:extLst>
                <a:ext uri="{FF2B5EF4-FFF2-40B4-BE49-F238E27FC236}">
                  <a16:creationId xmlns:a16="http://schemas.microsoft.com/office/drawing/2014/main" id="{512C9300-E6EC-4EFD-4F0A-A2CEE306CA74}"/>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8443622"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9" name="Picture 10" descr="Jeffrey P. Bigham">
              <a:extLst>
                <a:ext uri="{FF2B5EF4-FFF2-40B4-BE49-F238E27FC236}">
                  <a16:creationId xmlns:a16="http://schemas.microsoft.com/office/drawing/2014/main" id="{FDDABFAA-A77A-320F-F439-B11DF0D2C91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52813"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0" name="Picture 12" descr="Tiago Guerreiro">
              <a:extLst>
                <a:ext uri="{FF2B5EF4-FFF2-40B4-BE49-F238E27FC236}">
                  <a16:creationId xmlns:a16="http://schemas.microsoft.com/office/drawing/2014/main" id="{BA2C9401-09A2-31CB-C162-E86C1B6E86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713876" y="4307688"/>
              <a:ext cx="164592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1" name="Picture 16" descr="Jonathan Lazar | Radcliffe Institute for Advanced Study at Harvard  University">
              <a:extLst>
                <a:ext uri="{FF2B5EF4-FFF2-40B4-BE49-F238E27FC236}">
                  <a16:creationId xmlns:a16="http://schemas.microsoft.com/office/drawing/2014/main" id="{2400D677-FECD-2B67-F924-10C91A3901C0}"/>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6574939" y="4307688"/>
              <a:ext cx="1653540" cy="1645920"/>
            </a:xfrm>
            <a:prstGeom prst="ellipse">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91B2163-FD1B-3BF4-31FB-E7BEA585A7EE}"/>
                </a:ext>
              </a:extLst>
            </p:cNvPr>
            <p:cNvSpPr txBox="1"/>
            <p:nvPr/>
          </p:nvSpPr>
          <p:spPr>
            <a:xfrm>
              <a:off x="2843483" y="6029116"/>
              <a:ext cx="1645920"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Jeff Bigham</a:t>
              </a:r>
            </a:p>
            <a:p>
              <a:pPr algn="ctr"/>
              <a:r>
                <a:rPr lang="en-US" sz="1400" dirty="0">
                  <a:latin typeface="Segoe UI" panose="020B0502040204020203" pitchFamily="34" charset="0"/>
                  <a:ea typeface="Segoe UI" panose="020B0502040204020203" pitchFamily="34" charset="0"/>
                  <a:cs typeface="Segoe UI" panose="020B0502040204020203" pitchFamily="34" charset="0"/>
                </a:rPr>
                <a:t>CMU</a:t>
              </a:r>
            </a:p>
          </p:txBody>
        </p:sp>
        <p:sp>
          <p:nvSpPr>
            <p:cNvPr id="23" name="TextBox 22">
              <a:extLst>
                <a:ext uri="{FF2B5EF4-FFF2-40B4-BE49-F238E27FC236}">
                  <a16:creationId xmlns:a16="http://schemas.microsoft.com/office/drawing/2014/main" id="{6F8000A0-A238-91BC-6B2A-0828251F7F15}"/>
                </a:ext>
              </a:extLst>
            </p:cNvPr>
            <p:cNvSpPr txBox="1"/>
            <p:nvPr/>
          </p:nvSpPr>
          <p:spPr>
            <a:xfrm>
              <a:off x="4666893" y="6029116"/>
              <a:ext cx="175481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Tiago </a:t>
              </a:r>
              <a:r>
                <a:rPr lang="en-US" sz="1600" b="1" dirty="0" err="1">
                  <a:latin typeface="Segoe UI" panose="020B0502040204020203" pitchFamily="34" charset="0"/>
                  <a:ea typeface="Segoe UI" panose="020B0502040204020203" pitchFamily="34" charset="0"/>
                  <a:cs typeface="Segoe UI" panose="020B0502040204020203" pitchFamily="34" charset="0"/>
                </a:rPr>
                <a:t>Guerreiro</a:t>
              </a:r>
              <a:endParaRPr lang="en-US" sz="1600" b="1" dirty="0">
                <a:latin typeface="Segoe UI" panose="020B0502040204020203" pitchFamily="34" charset="0"/>
                <a:ea typeface="Segoe UI" panose="020B0502040204020203" pitchFamily="34" charset="0"/>
                <a:cs typeface="Segoe UI" panose="020B0502040204020203" pitchFamily="34" charset="0"/>
              </a:endParaRPr>
            </a:p>
            <a:p>
              <a:pPr algn="ctr"/>
              <a:r>
                <a:rPr lang="en-US" sz="1400" dirty="0">
                  <a:latin typeface="Segoe UI" panose="020B0502040204020203" pitchFamily="34" charset="0"/>
                  <a:ea typeface="Segoe UI" panose="020B0502040204020203" pitchFamily="34" charset="0"/>
                  <a:cs typeface="Segoe UI" panose="020B0502040204020203" pitchFamily="34" charset="0"/>
                </a:rPr>
                <a:t>U. de </a:t>
              </a:r>
              <a:r>
                <a:rPr lang="en-US" sz="1400" dirty="0" err="1">
                  <a:latin typeface="Segoe UI" panose="020B0502040204020203" pitchFamily="34" charset="0"/>
                  <a:ea typeface="Segoe UI" panose="020B0502040204020203" pitchFamily="34" charset="0"/>
                  <a:cs typeface="Segoe UI" panose="020B0502040204020203" pitchFamily="34" charset="0"/>
                </a:rPr>
                <a:t>Lisboa</a:t>
              </a:r>
              <a:r>
                <a:rPr lang="en-US" sz="1400" dirty="0">
                  <a:latin typeface="Segoe UI" panose="020B0502040204020203" pitchFamily="34" charset="0"/>
                  <a:ea typeface="Segoe UI" panose="020B0502040204020203" pitchFamily="34" charset="0"/>
                  <a:cs typeface="Segoe UI" panose="020B0502040204020203" pitchFamily="34" charset="0"/>
                </a:rPr>
                <a:t> </a:t>
              </a:r>
            </a:p>
          </p:txBody>
        </p:sp>
        <p:sp>
          <p:nvSpPr>
            <p:cNvPr id="24" name="TextBox 23">
              <a:extLst>
                <a:ext uri="{FF2B5EF4-FFF2-40B4-BE49-F238E27FC236}">
                  <a16:creationId xmlns:a16="http://schemas.microsoft.com/office/drawing/2014/main" id="{8D7FA0C8-188C-8BC2-3BE7-B359908FD886}"/>
                </a:ext>
              </a:extLst>
            </p:cNvPr>
            <p:cNvSpPr txBox="1"/>
            <p:nvPr/>
          </p:nvSpPr>
          <p:spPr>
            <a:xfrm>
              <a:off x="6588878" y="6029116"/>
              <a:ext cx="1645920"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Jonathan Lazar</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UMD</a:t>
              </a:r>
            </a:p>
          </p:txBody>
        </p:sp>
        <p:sp>
          <p:nvSpPr>
            <p:cNvPr id="25" name="TextBox 24">
              <a:extLst>
                <a:ext uri="{FF2B5EF4-FFF2-40B4-BE49-F238E27FC236}">
                  <a16:creationId xmlns:a16="http://schemas.microsoft.com/office/drawing/2014/main" id="{DA04CF36-E389-36FE-F875-DA0F3B738F57}"/>
                </a:ext>
              </a:extLst>
            </p:cNvPr>
            <p:cNvSpPr txBox="1"/>
            <p:nvPr/>
          </p:nvSpPr>
          <p:spPr>
            <a:xfrm>
              <a:off x="137013" y="4307688"/>
              <a:ext cx="1152944" cy="523220"/>
            </a:xfrm>
            <a:prstGeom prst="rect">
              <a:avLst/>
            </a:prstGeom>
            <a:noFill/>
          </p:spPr>
          <p:txBody>
            <a:bodyPr wrap="square" rtlCol="0">
              <a:spAutoFit/>
            </a:bodyPr>
            <a:lstStyle/>
            <a:p>
              <a:r>
                <a:rPr lang="en-US" sz="2800" dirty="0">
                  <a:latin typeface="Bebas Neue" panose="020B0606020202050201" pitchFamily="34" charset="77"/>
                  <a:ea typeface="Segoe UI" panose="020B0502040204020203" pitchFamily="34" charset="0"/>
                  <a:cs typeface="Segoe UI" panose="020B0502040204020203" pitchFamily="34" charset="0"/>
                </a:rPr>
                <a:t>2022</a:t>
              </a:r>
            </a:p>
          </p:txBody>
        </p:sp>
        <p:sp>
          <p:nvSpPr>
            <p:cNvPr id="26" name="TextBox 25">
              <a:extLst>
                <a:ext uri="{FF2B5EF4-FFF2-40B4-BE49-F238E27FC236}">
                  <a16:creationId xmlns:a16="http://schemas.microsoft.com/office/drawing/2014/main" id="{0A589C1D-74F6-F6C0-DC2C-20BE0A606987}"/>
                </a:ext>
              </a:extLst>
            </p:cNvPr>
            <p:cNvSpPr txBox="1"/>
            <p:nvPr/>
          </p:nvSpPr>
          <p:spPr>
            <a:xfrm>
              <a:off x="808356" y="6029116"/>
              <a:ext cx="2012707"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Matt Huenerfauth</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SIGACESS Chair, RIT</a:t>
              </a:r>
            </a:p>
          </p:txBody>
        </p:sp>
        <p:sp>
          <p:nvSpPr>
            <p:cNvPr id="27" name="TextBox 26">
              <a:extLst>
                <a:ext uri="{FF2B5EF4-FFF2-40B4-BE49-F238E27FC236}">
                  <a16:creationId xmlns:a16="http://schemas.microsoft.com/office/drawing/2014/main" id="{A46DF278-1613-E895-647E-463C257B09FE}"/>
                </a:ext>
              </a:extLst>
            </p:cNvPr>
            <p:cNvSpPr txBox="1"/>
            <p:nvPr/>
          </p:nvSpPr>
          <p:spPr>
            <a:xfrm>
              <a:off x="8389174" y="6029116"/>
              <a:ext cx="1754816"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Kathleen McCoy</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U. of Delaware</a:t>
              </a:r>
            </a:p>
          </p:txBody>
        </p:sp>
        <p:sp>
          <p:nvSpPr>
            <p:cNvPr id="28" name="TextBox 27">
              <a:extLst>
                <a:ext uri="{FF2B5EF4-FFF2-40B4-BE49-F238E27FC236}">
                  <a16:creationId xmlns:a16="http://schemas.microsoft.com/office/drawing/2014/main" id="{5DD19B85-61AA-7F26-7F24-02D2B875D1C6}"/>
                </a:ext>
              </a:extLst>
            </p:cNvPr>
            <p:cNvSpPr txBox="1"/>
            <p:nvPr/>
          </p:nvSpPr>
          <p:spPr>
            <a:xfrm>
              <a:off x="10235639" y="6029116"/>
              <a:ext cx="1754816" cy="553998"/>
            </a:xfrm>
            <a:prstGeom prst="rect">
              <a:avLst/>
            </a:prstGeom>
            <a:noFill/>
          </p:spPr>
          <p:txBody>
            <a:bodyPr wrap="square" rtlCol="0">
              <a:spAutoFit/>
            </a:bodyPr>
            <a:lstStyle/>
            <a:p>
              <a:pPr algn="ctr"/>
              <a:r>
                <a:rPr lang="en-US" sz="1600" b="1" dirty="0">
                  <a:latin typeface="Segoe UI" panose="020B0502040204020203" pitchFamily="34" charset="0"/>
                  <a:ea typeface="Segoe UI" panose="020B0502040204020203" pitchFamily="34" charset="0"/>
                  <a:cs typeface="Segoe UI" panose="020B0502040204020203" pitchFamily="34" charset="0"/>
                </a:rPr>
                <a:t>Karyn Moffatt</a:t>
              </a:r>
              <a:br>
                <a:rPr lang="en-US" sz="1600" b="1" dirty="0">
                  <a:latin typeface="Segoe UI" panose="020B0502040204020203" pitchFamily="34" charset="0"/>
                  <a:ea typeface="Segoe UI" panose="020B0502040204020203" pitchFamily="34" charset="0"/>
                  <a:cs typeface="Segoe UI" panose="020B0502040204020203" pitchFamily="34" charset="0"/>
                </a:rPr>
              </a:br>
              <a:r>
                <a:rPr lang="en-US" sz="1400" dirty="0">
                  <a:latin typeface="Segoe UI" panose="020B0502040204020203" pitchFamily="34" charset="0"/>
                  <a:ea typeface="Segoe UI" panose="020B0502040204020203" pitchFamily="34" charset="0"/>
                  <a:cs typeface="Segoe UI" panose="020B0502040204020203" pitchFamily="34" charset="0"/>
                </a:rPr>
                <a:t>McGill Univ.</a:t>
              </a:r>
            </a:p>
          </p:txBody>
        </p:sp>
      </p:grpSp>
    </p:spTree>
    <p:extLst>
      <p:ext uri="{BB962C8B-B14F-4D97-AF65-F5344CB8AC3E}">
        <p14:creationId xmlns:p14="http://schemas.microsoft.com/office/powerpoint/2010/main" val="3626874524"/>
      </p:ext>
    </p:extLst>
  </p:cSld>
  <p:clrMapOvr>
    <a:masterClrMapping/>
  </p:clrMapOvr>
  <mc:AlternateContent xmlns:mc="http://schemas.openxmlformats.org/markup-compatibility/2006" xmlns:p159="http://schemas.microsoft.com/office/powerpoint/2015/09/main">
    <mc:Choice Requires="p159">
      <p:transition spd="slow" advTm="2506">
        <p159:morph option="byObject"/>
      </p:transition>
    </mc:Choice>
    <mc:Fallback xmlns="">
      <p:transition spd="slow" advTm="2506">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F313C6-0B43-B9E2-F4EA-8E78154CDDC8}"/>
              </a:ext>
            </a:extLst>
          </p:cNvPr>
          <p:cNvSpPr txBox="1"/>
          <p:nvPr/>
        </p:nvSpPr>
        <p:spPr>
          <a:xfrm>
            <a:off x="1669775" y="978905"/>
            <a:ext cx="8852450" cy="3154710"/>
          </a:xfrm>
          <a:prstGeom prst="rect">
            <a:avLst/>
          </a:prstGeom>
          <a:noFill/>
        </p:spPr>
        <p:txBody>
          <a:bodyPr wrap="square" rtlCol="0">
            <a:spAutoFit/>
          </a:bodyPr>
          <a:lstStyle/>
          <a:p>
            <a:pPr algn="ctr"/>
            <a:r>
              <a:rPr lang="en-US" sz="19900" b="1" dirty="0">
                <a:latin typeface="Segoe UI" panose="020B0502040204020203" pitchFamily="34" charset="0"/>
                <a:ea typeface="Segoe UI" panose="020B0502040204020203" pitchFamily="34" charset="0"/>
                <a:cs typeface="Segoe UI" panose="020B0502040204020203" pitchFamily="34" charset="0"/>
              </a:rPr>
              <a:t>11,869</a:t>
            </a:r>
            <a:r>
              <a:rPr lang="en-US" sz="8000" b="1" dirty="0">
                <a:latin typeface="Segoe UI" panose="020B0502040204020203" pitchFamily="34" charset="0"/>
                <a:ea typeface="Segoe UI" panose="020B0502040204020203" pitchFamily="34" charset="0"/>
                <a:cs typeface="Segoe UI" panose="020B0502040204020203" pitchFamily="34" charset="0"/>
              </a:rPr>
              <a:t> </a:t>
            </a:r>
          </a:p>
        </p:txBody>
      </p:sp>
      <p:grpSp>
        <p:nvGrpSpPr>
          <p:cNvPr id="9" name="Group 8">
            <a:extLst>
              <a:ext uri="{FF2B5EF4-FFF2-40B4-BE49-F238E27FC236}">
                <a16:creationId xmlns:a16="http://schemas.microsoft.com/office/drawing/2014/main" id="{701CC0BB-6726-8F5E-7E62-635A24A76775}"/>
              </a:ext>
            </a:extLst>
          </p:cNvPr>
          <p:cNvGrpSpPr/>
          <p:nvPr/>
        </p:nvGrpSpPr>
        <p:grpSpPr>
          <a:xfrm>
            <a:off x="2597428" y="4032060"/>
            <a:ext cx="6997144" cy="1075544"/>
            <a:chOff x="2286004" y="4032060"/>
            <a:chExt cx="6997144" cy="1075544"/>
          </a:xfrm>
        </p:grpSpPr>
        <p:pic>
          <p:nvPicPr>
            <p:cNvPr id="23554" name="Picture 2" descr="Top 5 tips for getting started in Slack | Slack">
              <a:extLst>
                <a:ext uri="{FF2B5EF4-FFF2-40B4-BE49-F238E27FC236}">
                  <a16:creationId xmlns:a16="http://schemas.microsoft.com/office/drawing/2014/main" id="{A7057458-A184-6301-2292-6BBF58E3E69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286004" y="4032060"/>
              <a:ext cx="3366051" cy="10755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E20FD6-6E17-E7A7-46A7-BC61A356C7AD}"/>
                </a:ext>
              </a:extLst>
            </p:cNvPr>
            <p:cNvSpPr txBox="1"/>
            <p:nvPr/>
          </p:nvSpPr>
          <p:spPr>
            <a:xfrm>
              <a:off x="5652055" y="4091837"/>
              <a:ext cx="3631093" cy="1015663"/>
            </a:xfrm>
            <a:prstGeom prst="rect">
              <a:avLst/>
            </a:prstGeom>
            <a:noFill/>
          </p:spPr>
          <p:txBody>
            <a:bodyPr wrap="square">
              <a:spAutoFit/>
            </a:bodyPr>
            <a:lstStyle/>
            <a:p>
              <a:pPr algn="ctr"/>
              <a:r>
                <a:rPr lang="en-US" sz="6000" b="1" dirty="0">
                  <a:latin typeface="Segoe UI" panose="020B0502040204020203" pitchFamily="34" charset="0"/>
                  <a:ea typeface="Segoe UI" panose="020B0502040204020203" pitchFamily="34" charset="0"/>
                  <a:cs typeface="Segoe UI" panose="020B0502040204020203" pitchFamily="34" charset="0"/>
                </a:rPr>
                <a:t>messages</a:t>
              </a:r>
            </a:p>
          </p:txBody>
        </p:sp>
      </p:grpSp>
      <p:sp>
        <p:nvSpPr>
          <p:cNvPr id="2" name="Title 1">
            <a:extLst>
              <a:ext uri="{FF2B5EF4-FFF2-40B4-BE49-F238E27FC236}">
                <a16:creationId xmlns:a16="http://schemas.microsoft.com/office/drawing/2014/main" id="{BDB57D65-E268-AFD6-C778-F77A04D30863}"/>
              </a:ext>
            </a:extLst>
          </p:cNvPr>
          <p:cNvSpPr>
            <a:spLocks noGrp="1"/>
          </p:cNvSpPr>
          <p:nvPr>
            <p:ph type="title"/>
          </p:nvPr>
        </p:nvSpPr>
        <p:spPr>
          <a:xfrm>
            <a:off x="216897" y="-701438"/>
            <a:ext cx="11493164" cy="701438"/>
          </a:xfrm>
        </p:spPr>
        <p:txBody>
          <a:bodyPr/>
          <a:lstStyle/>
          <a:p>
            <a:r>
              <a:rPr lang="en-US" sz="4000" dirty="0">
                <a:solidFill>
                  <a:srgbClr val="ECECEC"/>
                </a:solidFill>
              </a:rPr>
              <a:t>11,869 Slack Messages</a:t>
            </a:r>
          </a:p>
        </p:txBody>
      </p:sp>
    </p:spTree>
    <p:extLst>
      <p:ext uri="{BB962C8B-B14F-4D97-AF65-F5344CB8AC3E}">
        <p14:creationId xmlns:p14="http://schemas.microsoft.com/office/powerpoint/2010/main" val="3290840348"/>
      </p:ext>
    </p:extLst>
  </p:cSld>
  <p:clrMapOvr>
    <a:masterClrMapping/>
  </p:clrMapOvr>
  <mc:AlternateContent xmlns:mc="http://schemas.openxmlformats.org/markup-compatibility/2006" xmlns:p14="http://schemas.microsoft.com/office/powerpoint/2010/main">
    <mc:Choice Requires="p14">
      <p:transition spd="slow" p14:dur="2000" advTm="1655"/>
    </mc:Choice>
    <mc:Fallback xmlns="">
      <p:transition spd="slow" advTm="1655"/>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F313C6-0B43-B9E2-F4EA-8E78154CDDC8}"/>
              </a:ext>
            </a:extLst>
          </p:cNvPr>
          <p:cNvSpPr txBox="1"/>
          <p:nvPr/>
        </p:nvSpPr>
        <p:spPr>
          <a:xfrm>
            <a:off x="1669775" y="640978"/>
            <a:ext cx="8852450" cy="3770263"/>
          </a:xfrm>
          <a:prstGeom prst="rect">
            <a:avLst/>
          </a:prstGeom>
          <a:noFill/>
        </p:spPr>
        <p:txBody>
          <a:bodyPr wrap="square" rtlCol="0">
            <a:spAutoFit/>
          </a:bodyPr>
          <a:lstStyle/>
          <a:p>
            <a:pPr algn="ctr"/>
            <a:r>
              <a:rPr lang="en-US" sz="23900" b="1" dirty="0">
                <a:latin typeface="Segoe UI" panose="020B0502040204020203" pitchFamily="34" charset="0"/>
                <a:ea typeface="Segoe UI" panose="020B0502040204020203" pitchFamily="34" charset="0"/>
                <a:cs typeface="Segoe UI" panose="020B0502040204020203" pitchFamily="34" charset="0"/>
              </a:rPr>
              <a:t>541</a:t>
            </a:r>
            <a:endParaRPr lang="en-US" sz="8800" b="1" dirty="0">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5868AC88-E27E-0ECE-CF9A-DB29D7AFF324}"/>
              </a:ext>
            </a:extLst>
          </p:cNvPr>
          <p:cNvGrpSpPr/>
          <p:nvPr/>
        </p:nvGrpSpPr>
        <p:grpSpPr>
          <a:xfrm>
            <a:off x="2014334" y="4148933"/>
            <a:ext cx="10588565" cy="1169551"/>
            <a:chOff x="3387919" y="4160639"/>
            <a:chExt cx="6882517" cy="760203"/>
          </a:xfrm>
        </p:grpSpPr>
        <p:sp>
          <p:nvSpPr>
            <p:cNvPr id="3" name="TextBox 2">
              <a:extLst>
                <a:ext uri="{FF2B5EF4-FFF2-40B4-BE49-F238E27FC236}">
                  <a16:creationId xmlns:a16="http://schemas.microsoft.com/office/drawing/2014/main" id="{D8886E50-5105-5D1A-0C06-777B922F2463}"/>
                </a:ext>
              </a:extLst>
            </p:cNvPr>
            <p:cNvSpPr txBox="1"/>
            <p:nvPr/>
          </p:nvSpPr>
          <p:spPr>
            <a:xfrm>
              <a:off x="6115878" y="4160639"/>
              <a:ext cx="4154558" cy="760203"/>
            </a:xfrm>
            <a:prstGeom prst="rect">
              <a:avLst/>
            </a:prstGeom>
            <a:noFill/>
          </p:spPr>
          <p:txBody>
            <a:bodyPr wrap="square">
              <a:spAutoFit/>
            </a:bodyPr>
            <a:lstStyle/>
            <a:p>
              <a:r>
                <a:rPr lang="en-US" sz="7000" b="1" dirty="0">
                  <a:latin typeface="Segoe UI" panose="020B0502040204020203" pitchFamily="34" charset="0"/>
                  <a:ea typeface="Segoe UI" panose="020B0502040204020203" pitchFamily="34" charset="0"/>
                  <a:cs typeface="Segoe UI" panose="020B0502040204020203" pitchFamily="34" charset="0"/>
                </a:rPr>
                <a:t>Commits</a:t>
              </a:r>
            </a:p>
          </p:txBody>
        </p:sp>
        <p:grpSp>
          <p:nvGrpSpPr>
            <p:cNvPr id="7" name="Group 6">
              <a:extLst>
                <a:ext uri="{FF2B5EF4-FFF2-40B4-BE49-F238E27FC236}">
                  <a16:creationId xmlns:a16="http://schemas.microsoft.com/office/drawing/2014/main" id="{7E10E680-9452-0EF0-26A5-56517E633F6F}"/>
                </a:ext>
              </a:extLst>
            </p:cNvPr>
            <p:cNvGrpSpPr/>
            <p:nvPr/>
          </p:nvGrpSpPr>
          <p:grpSpPr>
            <a:xfrm>
              <a:off x="3387919" y="4205078"/>
              <a:ext cx="2727953" cy="642255"/>
              <a:chOff x="2503924" y="3775772"/>
              <a:chExt cx="3989637" cy="939298"/>
            </a:xfrm>
          </p:grpSpPr>
          <p:pic>
            <p:nvPicPr>
              <p:cNvPr id="2" name="Picture 2" descr="GitHub logo and symbol, meaning, history, PNG">
                <a:extLst>
                  <a:ext uri="{FF2B5EF4-FFF2-40B4-BE49-F238E27FC236}">
                    <a16:creationId xmlns:a16="http://schemas.microsoft.com/office/drawing/2014/main" id="{4400A0AD-D79A-6507-0111-42C0E1A97013}"/>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7061" t="68952" r="16777"/>
              <a:stretch/>
            </p:blipFill>
            <p:spPr bwMode="auto">
              <a:xfrm>
                <a:off x="3876254" y="3899987"/>
                <a:ext cx="2617307" cy="6908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itHub logo and symbol, meaning, history, PNG">
                <a:extLst>
                  <a:ext uri="{FF2B5EF4-FFF2-40B4-BE49-F238E27FC236}">
                    <a16:creationId xmlns:a16="http://schemas.microsoft.com/office/drawing/2014/main" id="{950961AD-D84C-5CCE-CFFE-CBA433AFA59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7061" r="16777" b="31665"/>
              <a:stretch/>
            </p:blipFill>
            <p:spPr bwMode="auto">
              <a:xfrm>
                <a:off x="2503924" y="3775772"/>
                <a:ext cx="1616769" cy="93929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0B324920-57C0-D410-FF61-884ED292875F}"/>
              </a:ext>
            </a:extLst>
          </p:cNvPr>
          <p:cNvSpPr txBox="1"/>
          <p:nvPr/>
        </p:nvSpPr>
        <p:spPr>
          <a:xfrm>
            <a:off x="3457949" y="5122207"/>
            <a:ext cx="6540815" cy="523220"/>
          </a:xfrm>
          <a:prstGeom prst="rect">
            <a:avLst/>
          </a:prstGeom>
          <a:noFill/>
        </p:spPr>
        <p:txBody>
          <a:bodyPr wrap="square">
            <a:spAutoFit/>
          </a:bodyPr>
          <a:lstStyle/>
          <a:p>
            <a:r>
              <a:rPr lang="en-US" sz="2800" dirty="0">
                <a:latin typeface="Segoe UI" panose="020B0502040204020203" pitchFamily="34" charset="0"/>
                <a:ea typeface="Segoe UI" panose="020B0502040204020203" pitchFamily="34" charset="0"/>
                <a:cs typeface="Segoe UI" panose="020B0502040204020203" pitchFamily="34" charset="0"/>
              </a:rPr>
              <a:t>ASSETS’22 Website</a:t>
            </a:r>
          </a:p>
        </p:txBody>
      </p:sp>
      <p:sp>
        <p:nvSpPr>
          <p:cNvPr id="6" name="Title 5">
            <a:extLst>
              <a:ext uri="{FF2B5EF4-FFF2-40B4-BE49-F238E27FC236}">
                <a16:creationId xmlns:a16="http://schemas.microsoft.com/office/drawing/2014/main" id="{DFB63DEB-1613-F2B5-61C8-3963BA73AB60}"/>
              </a:ext>
            </a:extLst>
          </p:cNvPr>
          <p:cNvSpPr>
            <a:spLocks noGrp="1"/>
          </p:cNvSpPr>
          <p:nvPr>
            <p:ph type="title"/>
          </p:nvPr>
        </p:nvSpPr>
        <p:spPr>
          <a:xfrm>
            <a:off x="0" y="-771426"/>
            <a:ext cx="11493164" cy="701438"/>
          </a:xfrm>
        </p:spPr>
        <p:txBody>
          <a:bodyPr/>
          <a:lstStyle/>
          <a:p>
            <a:r>
              <a:rPr lang="en-US" sz="4400" dirty="0">
                <a:solidFill>
                  <a:srgbClr val="ECECEC"/>
                </a:solidFill>
              </a:rPr>
              <a:t>541 </a:t>
            </a:r>
            <a:r>
              <a:rPr lang="en-US" sz="4400" dirty="0" err="1">
                <a:solidFill>
                  <a:srgbClr val="ECECEC"/>
                </a:solidFill>
              </a:rPr>
              <a:t>Github</a:t>
            </a:r>
            <a:r>
              <a:rPr lang="en-US" sz="4400" dirty="0">
                <a:solidFill>
                  <a:srgbClr val="ECECEC"/>
                </a:solidFill>
              </a:rPr>
              <a:t> commits</a:t>
            </a:r>
          </a:p>
        </p:txBody>
      </p:sp>
    </p:spTree>
    <p:extLst>
      <p:ext uri="{BB962C8B-B14F-4D97-AF65-F5344CB8AC3E}">
        <p14:creationId xmlns:p14="http://schemas.microsoft.com/office/powerpoint/2010/main" val="4262434210"/>
      </p:ext>
    </p:extLst>
  </p:cSld>
  <p:clrMapOvr>
    <a:masterClrMapping/>
  </p:clrMapOvr>
  <mc:AlternateContent xmlns:mc="http://schemas.openxmlformats.org/markup-compatibility/2006" xmlns:p14="http://schemas.microsoft.com/office/powerpoint/2010/main">
    <mc:Choice Requires="p14">
      <p:transition spd="slow" p14:dur="2000" advTm="594"/>
    </mc:Choice>
    <mc:Fallback xmlns="">
      <p:transition spd="slow" advTm="594"/>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F313C6-0B43-B9E2-F4EA-8E78154CDDC8}"/>
              </a:ext>
            </a:extLst>
          </p:cNvPr>
          <p:cNvSpPr txBox="1"/>
          <p:nvPr/>
        </p:nvSpPr>
        <p:spPr>
          <a:xfrm>
            <a:off x="1669775" y="640978"/>
            <a:ext cx="8852450" cy="3770263"/>
          </a:xfrm>
          <a:prstGeom prst="rect">
            <a:avLst/>
          </a:prstGeom>
          <a:noFill/>
        </p:spPr>
        <p:txBody>
          <a:bodyPr wrap="square" rtlCol="0">
            <a:spAutoFit/>
          </a:bodyPr>
          <a:lstStyle/>
          <a:p>
            <a:pPr algn="ctr"/>
            <a:r>
              <a:rPr lang="en-US" sz="23900" b="1" dirty="0">
                <a:latin typeface="Segoe UI" panose="020B0502040204020203" pitchFamily="34" charset="0"/>
                <a:ea typeface="Segoe UI" panose="020B0502040204020203" pitchFamily="34" charset="0"/>
                <a:cs typeface="Segoe UI" panose="020B0502040204020203" pitchFamily="34" charset="0"/>
              </a:rPr>
              <a:t>2,362</a:t>
            </a:r>
            <a:endParaRPr lang="en-US" sz="8800" b="1"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D8886E50-5105-5D1A-0C06-777B922F2463}"/>
              </a:ext>
            </a:extLst>
          </p:cNvPr>
          <p:cNvSpPr txBox="1"/>
          <p:nvPr/>
        </p:nvSpPr>
        <p:spPr>
          <a:xfrm>
            <a:off x="3156896" y="4173148"/>
            <a:ext cx="7617121" cy="1169551"/>
          </a:xfrm>
          <a:prstGeom prst="rect">
            <a:avLst/>
          </a:prstGeom>
          <a:noFill/>
        </p:spPr>
        <p:txBody>
          <a:bodyPr wrap="square">
            <a:spAutoFit/>
          </a:bodyPr>
          <a:lstStyle/>
          <a:p>
            <a:r>
              <a:rPr lang="en-US" sz="7000" b="1" dirty="0">
                <a:latin typeface="Segoe UI" panose="020B0502040204020203" pitchFamily="34" charset="0"/>
                <a:ea typeface="Segoe UI" panose="020B0502040204020203" pitchFamily="34" charset="0"/>
                <a:cs typeface="Segoe UI" panose="020B0502040204020203" pitchFamily="34" charset="0"/>
              </a:rPr>
              <a:t>ASSETS’22 Emails</a:t>
            </a:r>
          </a:p>
        </p:txBody>
      </p:sp>
      <p:sp>
        <p:nvSpPr>
          <p:cNvPr id="9" name="TextBox 8">
            <a:extLst>
              <a:ext uri="{FF2B5EF4-FFF2-40B4-BE49-F238E27FC236}">
                <a16:creationId xmlns:a16="http://schemas.microsoft.com/office/drawing/2014/main" id="{0B324920-57C0-D410-FF61-884ED292875F}"/>
              </a:ext>
            </a:extLst>
          </p:cNvPr>
          <p:cNvSpPr txBox="1"/>
          <p:nvPr/>
        </p:nvSpPr>
        <p:spPr>
          <a:xfrm>
            <a:off x="3208220" y="5196442"/>
            <a:ext cx="6540815" cy="419695"/>
          </a:xfrm>
          <a:prstGeom prst="rect">
            <a:avLst/>
          </a:prstGeom>
          <a:noFill/>
        </p:spPr>
        <p:txBody>
          <a:bodyPr wrap="square">
            <a:spAutoFit/>
          </a:bodyPr>
          <a:lstStyle/>
          <a:p>
            <a:r>
              <a:rPr lang="en-US" sz="2400" dirty="0">
                <a:latin typeface="Segoe UI" panose="020B0502040204020203" pitchFamily="34" charset="0"/>
                <a:ea typeface="Segoe UI" panose="020B0502040204020203" pitchFamily="34" charset="0"/>
                <a:cs typeface="Segoe UI" panose="020B0502040204020203" pitchFamily="34" charset="0"/>
              </a:rPr>
              <a:t>Since Dec 1, 2020</a:t>
            </a:r>
          </a:p>
        </p:txBody>
      </p:sp>
      <p:pic>
        <p:nvPicPr>
          <p:cNvPr id="10" name="Graphic 9" descr="Open envelope with solid fill">
            <a:extLst>
              <a:ext uri="{FF2B5EF4-FFF2-40B4-BE49-F238E27FC236}">
                <a16:creationId xmlns:a16="http://schemas.microsoft.com/office/drawing/2014/main" id="{0D10D049-89B8-2553-BF3D-F51FFFCB8E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3236" y="4227685"/>
            <a:ext cx="914400" cy="914400"/>
          </a:xfrm>
          <a:prstGeom prst="rect">
            <a:avLst/>
          </a:prstGeom>
        </p:spPr>
      </p:pic>
      <p:sp>
        <p:nvSpPr>
          <p:cNvPr id="2" name="Title 1">
            <a:extLst>
              <a:ext uri="{FF2B5EF4-FFF2-40B4-BE49-F238E27FC236}">
                <a16:creationId xmlns:a16="http://schemas.microsoft.com/office/drawing/2014/main" id="{132E5CFC-9421-0D50-26FD-CD49142C8124}"/>
              </a:ext>
            </a:extLst>
          </p:cNvPr>
          <p:cNvSpPr>
            <a:spLocks noGrp="1"/>
          </p:cNvSpPr>
          <p:nvPr>
            <p:ph type="title"/>
          </p:nvPr>
        </p:nvSpPr>
        <p:spPr>
          <a:xfrm>
            <a:off x="0" y="-845661"/>
            <a:ext cx="11493164" cy="701438"/>
          </a:xfrm>
        </p:spPr>
        <p:txBody>
          <a:bodyPr/>
          <a:lstStyle/>
          <a:p>
            <a:r>
              <a:rPr lang="en-US" sz="3600" dirty="0">
                <a:solidFill>
                  <a:srgbClr val="ECECEC"/>
                </a:solidFill>
              </a:rPr>
              <a:t>2362 ASSETS’22 Emails</a:t>
            </a:r>
          </a:p>
        </p:txBody>
      </p:sp>
    </p:spTree>
    <p:extLst>
      <p:ext uri="{BB962C8B-B14F-4D97-AF65-F5344CB8AC3E}">
        <p14:creationId xmlns:p14="http://schemas.microsoft.com/office/powerpoint/2010/main" val="1599484378"/>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F313C6-0B43-B9E2-F4EA-8E78154CDDC8}"/>
              </a:ext>
            </a:extLst>
          </p:cNvPr>
          <p:cNvSpPr txBox="1"/>
          <p:nvPr/>
        </p:nvSpPr>
        <p:spPr>
          <a:xfrm>
            <a:off x="1669775" y="720490"/>
            <a:ext cx="8852450" cy="3154710"/>
          </a:xfrm>
          <a:prstGeom prst="rect">
            <a:avLst/>
          </a:prstGeom>
          <a:noFill/>
        </p:spPr>
        <p:txBody>
          <a:bodyPr wrap="square" rtlCol="0">
            <a:spAutoFit/>
          </a:bodyPr>
          <a:lstStyle/>
          <a:p>
            <a:pPr algn="ctr"/>
            <a:r>
              <a:rPr lang="en-US" sz="19900" b="1" dirty="0">
                <a:latin typeface="Segoe UI" panose="020B0502040204020203" pitchFamily="34" charset="0"/>
                <a:ea typeface="Segoe UI" panose="020B0502040204020203" pitchFamily="34" charset="0"/>
                <a:cs typeface="Segoe UI" panose="020B0502040204020203" pitchFamily="34" charset="0"/>
              </a:rPr>
              <a:t>55,000</a:t>
            </a:r>
            <a:endParaRPr lang="en-US" sz="8000" b="1"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D8886E50-5105-5D1A-0C06-777B922F2463}"/>
              </a:ext>
            </a:extLst>
          </p:cNvPr>
          <p:cNvSpPr txBox="1"/>
          <p:nvPr/>
        </p:nvSpPr>
        <p:spPr>
          <a:xfrm>
            <a:off x="3474949" y="3616556"/>
            <a:ext cx="6540816" cy="1169551"/>
          </a:xfrm>
          <a:prstGeom prst="rect">
            <a:avLst/>
          </a:prstGeom>
          <a:noFill/>
        </p:spPr>
        <p:txBody>
          <a:bodyPr wrap="square">
            <a:spAutoFit/>
          </a:bodyPr>
          <a:lstStyle/>
          <a:p>
            <a:r>
              <a:rPr lang="en-US" sz="7000" b="1" dirty="0">
                <a:latin typeface="Segoe UI" panose="020B0502040204020203" pitchFamily="34" charset="0"/>
                <a:ea typeface="Segoe UI" panose="020B0502040204020203" pitchFamily="34" charset="0"/>
                <a:cs typeface="Segoe UI" panose="020B0502040204020203" pitchFamily="34" charset="0"/>
              </a:rPr>
              <a:t>Website Views</a:t>
            </a:r>
          </a:p>
        </p:txBody>
      </p:sp>
      <p:sp>
        <p:nvSpPr>
          <p:cNvPr id="9" name="TextBox 8">
            <a:extLst>
              <a:ext uri="{FF2B5EF4-FFF2-40B4-BE49-F238E27FC236}">
                <a16:creationId xmlns:a16="http://schemas.microsoft.com/office/drawing/2014/main" id="{0B324920-57C0-D410-FF61-884ED292875F}"/>
              </a:ext>
            </a:extLst>
          </p:cNvPr>
          <p:cNvSpPr txBox="1"/>
          <p:nvPr/>
        </p:nvSpPr>
        <p:spPr>
          <a:xfrm>
            <a:off x="3474950" y="4603200"/>
            <a:ext cx="6540815" cy="614477"/>
          </a:xfrm>
          <a:prstGeom prst="rect">
            <a:avLst/>
          </a:prstGeom>
          <a:noFill/>
        </p:spPr>
        <p:txBody>
          <a:bodyPr wrap="square">
            <a:spAutoFit/>
          </a:bodyPr>
          <a:lstStyle/>
          <a:p>
            <a:r>
              <a:rPr lang="en-US" sz="2400" dirty="0">
                <a:latin typeface="Segoe UI" panose="020B0502040204020203" pitchFamily="34" charset="0"/>
                <a:ea typeface="Segoe UI" panose="020B0502040204020203" pitchFamily="34" charset="0"/>
                <a:cs typeface="Segoe UI" panose="020B0502040204020203" pitchFamily="34" charset="0"/>
              </a:rPr>
              <a:t>Since Feb 1, 2022</a:t>
            </a:r>
          </a:p>
        </p:txBody>
      </p:sp>
      <p:pic>
        <p:nvPicPr>
          <p:cNvPr id="4" name="Graphic 3" descr="Web design with solid fill">
            <a:extLst>
              <a:ext uri="{FF2B5EF4-FFF2-40B4-BE49-F238E27FC236}">
                <a16:creationId xmlns:a16="http://schemas.microsoft.com/office/drawing/2014/main" id="{75C6A605-6A4A-375F-D2C4-9309EB2C5C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9356" y="3765206"/>
            <a:ext cx="785195" cy="914400"/>
          </a:xfrm>
          <a:prstGeom prst="rect">
            <a:avLst/>
          </a:prstGeom>
        </p:spPr>
      </p:pic>
      <p:sp>
        <p:nvSpPr>
          <p:cNvPr id="2" name="Title 1">
            <a:extLst>
              <a:ext uri="{FF2B5EF4-FFF2-40B4-BE49-F238E27FC236}">
                <a16:creationId xmlns:a16="http://schemas.microsoft.com/office/drawing/2014/main" id="{B43BD64B-2C13-BD2A-B312-785BB9558C29}"/>
              </a:ext>
            </a:extLst>
          </p:cNvPr>
          <p:cNvSpPr>
            <a:spLocks noGrp="1"/>
          </p:cNvSpPr>
          <p:nvPr>
            <p:ph type="title"/>
          </p:nvPr>
        </p:nvSpPr>
        <p:spPr>
          <a:xfrm>
            <a:off x="0" y="-785354"/>
            <a:ext cx="11493164" cy="701438"/>
          </a:xfrm>
        </p:spPr>
        <p:txBody>
          <a:bodyPr/>
          <a:lstStyle/>
          <a:p>
            <a:r>
              <a:rPr lang="en-US" sz="4400" dirty="0">
                <a:solidFill>
                  <a:srgbClr val="ECECEC"/>
                </a:solidFill>
              </a:rPr>
              <a:t>55,000 website views</a:t>
            </a:r>
          </a:p>
        </p:txBody>
      </p:sp>
    </p:spTree>
    <p:extLst>
      <p:ext uri="{BB962C8B-B14F-4D97-AF65-F5344CB8AC3E}">
        <p14:creationId xmlns:p14="http://schemas.microsoft.com/office/powerpoint/2010/main" val="7021919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58464-3B7C-FA96-6835-0E483DAE372B}"/>
              </a:ext>
            </a:extLst>
          </p:cNvPr>
          <p:cNvSpPr txBox="1"/>
          <p:nvPr/>
        </p:nvSpPr>
        <p:spPr>
          <a:xfrm>
            <a:off x="1669775" y="468541"/>
            <a:ext cx="8852450" cy="4508927"/>
          </a:xfrm>
          <a:prstGeom prst="rect">
            <a:avLst/>
          </a:prstGeom>
          <a:noFill/>
        </p:spPr>
        <p:txBody>
          <a:bodyPr wrap="square" rtlCol="0">
            <a:spAutoFit/>
          </a:bodyPr>
          <a:lstStyle/>
          <a:p>
            <a:pPr algn="ctr"/>
            <a:r>
              <a:rPr lang="en-US" sz="28700" b="1" dirty="0">
                <a:latin typeface="Segoe UI" panose="020B0502040204020203" pitchFamily="34" charset="0"/>
                <a:ea typeface="Segoe UI" panose="020B0502040204020203" pitchFamily="34" charset="0"/>
                <a:cs typeface="Segoe UI" panose="020B0502040204020203" pitchFamily="34" charset="0"/>
              </a:rPr>
              <a:t>17</a:t>
            </a:r>
            <a:r>
              <a:rPr lang="en-US" sz="9600" b="1" dirty="0">
                <a:latin typeface="Segoe UI" panose="020B0502040204020203" pitchFamily="34" charset="0"/>
                <a:ea typeface="Segoe UI" panose="020B0502040204020203" pitchFamily="34" charset="0"/>
                <a:cs typeface="Segoe UI" panose="020B0502040204020203" pitchFamily="34" charset="0"/>
              </a:rPr>
              <a:t> </a:t>
            </a:r>
          </a:p>
        </p:txBody>
      </p:sp>
      <p:sp>
        <p:nvSpPr>
          <p:cNvPr id="7" name="TextBox 6">
            <a:extLst>
              <a:ext uri="{FF2B5EF4-FFF2-40B4-BE49-F238E27FC236}">
                <a16:creationId xmlns:a16="http://schemas.microsoft.com/office/drawing/2014/main" id="{579B8830-8439-E409-992B-638299E2B967}"/>
              </a:ext>
            </a:extLst>
          </p:cNvPr>
          <p:cNvSpPr txBox="1"/>
          <p:nvPr/>
        </p:nvSpPr>
        <p:spPr>
          <a:xfrm>
            <a:off x="3594100" y="4296927"/>
            <a:ext cx="4531240" cy="923330"/>
          </a:xfrm>
          <a:prstGeom prst="rect">
            <a:avLst/>
          </a:prstGeom>
          <a:noFill/>
        </p:spPr>
        <p:txBody>
          <a:bodyPr wrap="square">
            <a:spAutoFit/>
          </a:bodyPr>
          <a:lstStyle/>
          <a:p>
            <a:pPr algn="ctr"/>
            <a:r>
              <a:rPr lang="en-US" sz="5400" b="1" dirty="0">
                <a:latin typeface="Segoe UI" panose="020B0502040204020203" pitchFamily="34" charset="0"/>
                <a:ea typeface="Segoe UI" panose="020B0502040204020203" pitchFamily="34" charset="0"/>
                <a:cs typeface="Segoe UI" panose="020B0502040204020203" pitchFamily="34" charset="0"/>
              </a:rPr>
              <a:t>Sponsors</a:t>
            </a:r>
          </a:p>
        </p:txBody>
      </p:sp>
      <p:sp>
        <p:nvSpPr>
          <p:cNvPr id="2" name="Title 1">
            <a:extLst>
              <a:ext uri="{FF2B5EF4-FFF2-40B4-BE49-F238E27FC236}">
                <a16:creationId xmlns:a16="http://schemas.microsoft.com/office/drawing/2014/main" id="{E112924C-D0AE-2144-972A-0EBEBC86F0F1}"/>
              </a:ext>
            </a:extLst>
          </p:cNvPr>
          <p:cNvSpPr>
            <a:spLocks noGrp="1"/>
          </p:cNvSpPr>
          <p:nvPr>
            <p:ph type="title"/>
          </p:nvPr>
        </p:nvSpPr>
        <p:spPr>
          <a:xfrm>
            <a:off x="0" y="-849302"/>
            <a:ext cx="11493164" cy="701438"/>
          </a:xfrm>
        </p:spPr>
        <p:txBody>
          <a:bodyPr/>
          <a:lstStyle/>
          <a:p>
            <a:r>
              <a:rPr lang="en-US" sz="4000" dirty="0">
                <a:solidFill>
                  <a:srgbClr val="ECECEC"/>
                </a:solidFill>
              </a:rPr>
              <a:t>17 Sponsors</a:t>
            </a:r>
          </a:p>
        </p:txBody>
      </p:sp>
    </p:spTree>
    <p:extLst>
      <p:ext uri="{BB962C8B-B14F-4D97-AF65-F5344CB8AC3E}">
        <p14:creationId xmlns:p14="http://schemas.microsoft.com/office/powerpoint/2010/main" val="2735364242"/>
      </p:ext>
    </p:extLst>
  </p:cSld>
  <p:clrMapOvr>
    <a:masterClrMapping/>
  </p:clrMapOvr>
  <mc:AlternateContent xmlns:mc="http://schemas.openxmlformats.org/markup-compatibility/2006" xmlns:p14="http://schemas.microsoft.com/office/powerpoint/2010/main">
    <mc:Choice Requires="p14">
      <p:transition spd="slow" p14:dur="2000" advTm="1448"/>
    </mc:Choice>
    <mc:Fallback xmlns="">
      <p:transition spd="slow" advTm="1448"/>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ED06-D238-3829-7A58-93B7FEADDC09}"/>
              </a:ext>
            </a:extLst>
          </p:cNvPr>
          <p:cNvSpPr>
            <a:spLocks noGrp="1"/>
          </p:cNvSpPr>
          <p:nvPr>
            <p:ph type="title"/>
          </p:nvPr>
        </p:nvSpPr>
        <p:spPr/>
        <p:txBody>
          <a:bodyPr/>
          <a:lstStyle/>
          <a:p>
            <a:r>
              <a:rPr lang="en-US" dirty="0"/>
              <a:t>Champion sponsors</a:t>
            </a:r>
          </a:p>
        </p:txBody>
      </p:sp>
      <p:sp>
        <p:nvSpPr>
          <p:cNvPr id="4" name="Content Placeholder 3">
            <a:extLst>
              <a:ext uri="{FF2B5EF4-FFF2-40B4-BE49-F238E27FC236}">
                <a16:creationId xmlns:a16="http://schemas.microsoft.com/office/drawing/2014/main" id="{FA74C091-F5E6-F5E5-431D-3F3943C9A853}"/>
              </a:ext>
            </a:extLst>
          </p:cNvPr>
          <p:cNvSpPr>
            <a:spLocks noGrp="1"/>
          </p:cNvSpPr>
          <p:nvPr>
            <p:ph sz="quarter" idx="13"/>
          </p:nvPr>
        </p:nvSpPr>
        <p:spPr/>
        <p:txBody>
          <a:bodyPr/>
          <a:lstStyle/>
          <a:p>
            <a:r>
              <a:rPr lang="en-US" dirty="0"/>
              <a:t>sponsors</a:t>
            </a:r>
          </a:p>
        </p:txBody>
      </p:sp>
      <p:pic>
        <p:nvPicPr>
          <p:cNvPr id="1028" name="Picture 4" descr="Fable logo">
            <a:extLst>
              <a:ext uri="{FF2B5EF4-FFF2-40B4-BE49-F238E27FC236}">
                <a16:creationId xmlns:a16="http://schemas.microsoft.com/office/drawing/2014/main" id="{DA7DC7E5-AD27-FE21-668D-27839018E6B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41691" y="2585719"/>
            <a:ext cx="8308618" cy="247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205519"/>
      </p:ext>
    </p:extLst>
  </p:cSld>
  <p:clrMapOvr>
    <a:masterClrMapping/>
  </p:clrMapOvr>
  <mc:AlternateContent xmlns:mc="http://schemas.openxmlformats.org/markup-compatibility/2006" xmlns:p14="http://schemas.microsoft.com/office/powerpoint/2010/main">
    <mc:Choice Requires="p14">
      <p:transition spd="slow" p14:dur="2000" advTm="1318"/>
    </mc:Choice>
    <mc:Fallback xmlns="">
      <p:transition spd="slow" advTm="1318"/>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Google logo">
            <a:extLst>
              <a:ext uri="{FF2B5EF4-FFF2-40B4-BE49-F238E27FC236}">
                <a16:creationId xmlns:a16="http://schemas.microsoft.com/office/drawing/2014/main" id="{F63A9007-81D9-AA2E-2226-0E28DCEFAE6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6558" y="2276831"/>
            <a:ext cx="8378884" cy="28344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E1ED06-D238-3829-7A58-93B7FEADDC09}"/>
              </a:ext>
            </a:extLst>
          </p:cNvPr>
          <p:cNvSpPr>
            <a:spLocks noGrp="1"/>
          </p:cNvSpPr>
          <p:nvPr>
            <p:ph type="title"/>
          </p:nvPr>
        </p:nvSpPr>
        <p:spPr/>
        <p:txBody>
          <a:bodyPr/>
          <a:lstStyle/>
          <a:p>
            <a:r>
              <a:rPr lang="en-US" dirty="0"/>
              <a:t>Champion sponsors</a:t>
            </a:r>
          </a:p>
        </p:txBody>
      </p:sp>
      <p:sp>
        <p:nvSpPr>
          <p:cNvPr id="4" name="Content Placeholder 3">
            <a:extLst>
              <a:ext uri="{FF2B5EF4-FFF2-40B4-BE49-F238E27FC236}">
                <a16:creationId xmlns:a16="http://schemas.microsoft.com/office/drawing/2014/main" id="{FA74C091-F5E6-F5E5-431D-3F3943C9A853}"/>
              </a:ext>
            </a:extLst>
          </p:cNvPr>
          <p:cNvSpPr>
            <a:spLocks noGrp="1"/>
          </p:cNvSpPr>
          <p:nvPr>
            <p:ph sz="quarter" idx="13"/>
          </p:nvPr>
        </p:nvSpPr>
        <p:spPr/>
        <p:txBody>
          <a:bodyPr/>
          <a:lstStyle/>
          <a:p>
            <a:r>
              <a:rPr lang="en-US" dirty="0"/>
              <a:t>sponsors</a:t>
            </a:r>
          </a:p>
        </p:txBody>
      </p:sp>
    </p:spTree>
    <p:extLst>
      <p:ext uri="{BB962C8B-B14F-4D97-AF65-F5344CB8AC3E}">
        <p14:creationId xmlns:p14="http://schemas.microsoft.com/office/powerpoint/2010/main" val="2534518133"/>
      </p:ext>
    </p:extLst>
  </p:cSld>
  <p:clrMapOvr>
    <a:masterClrMapping/>
  </p:clrMapOvr>
  <mc:AlternateContent xmlns:mc="http://schemas.openxmlformats.org/markup-compatibility/2006" xmlns:p14="http://schemas.microsoft.com/office/powerpoint/2010/main">
    <mc:Choice Requires="p14">
      <p:transition spd="slow" p14:dur="2000" advTm="1458"/>
    </mc:Choice>
    <mc:Fallback xmlns="">
      <p:transition spd="slow" advTm="1458"/>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ED06-D238-3829-7A58-93B7FEADDC09}"/>
              </a:ext>
            </a:extLst>
          </p:cNvPr>
          <p:cNvSpPr>
            <a:spLocks noGrp="1"/>
          </p:cNvSpPr>
          <p:nvPr>
            <p:ph type="title"/>
          </p:nvPr>
        </p:nvSpPr>
        <p:spPr/>
        <p:txBody>
          <a:bodyPr/>
          <a:lstStyle/>
          <a:p>
            <a:r>
              <a:rPr lang="en-US" dirty="0"/>
              <a:t>Gold sponsors</a:t>
            </a:r>
          </a:p>
        </p:txBody>
      </p:sp>
      <p:sp>
        <p:nvSpPr>
          <p:cNvPr id="4" name="Content Placeholder 3">
            <a:extLst>
              <a:ext uri="{FF2B5EF4-FFF2-40B4-BE49-F238E27FC236}">
                <a16:creationId xmlns:a16="http://schemas.microsoft.com/office/drawing/2014/main" id="{FA74C091-F5E6-F5E5-431D-3F3943C9A853}"/>
              </a:ext>
            </a:extLst>
          </p:cNvPr>
          <p:cNvSpPr>
            <a:spLocks noGrp="1"/>
          </p:cNvSpPr>
          <p:nvPr>
            <p:ph sz="quarter" idx="13"/>
          </p:nvPr>
        </p:nvSpPr>
        <p:spPr/>
        <p:txBody>
          <a:bodyPr/>
          <a:lstStyle/>
          <a:p>
            <a:r>
              <a:rPr lang="en-US" dirty="0"/>
              <a:t>sponsors</a:t>
            </a:r>
          </a:p>
        </p:txBody>
      </p:sp>
      <p:pic>
        <p:nvPicPr>
          <p:cNvPr id="6146" name="Picture 2" descr="CREATE logo">
            <a:extLst>
              <a:ext uri="{FF2B5EF4-FFF2-40B4-BE49-F238E27FC236}">
                <a16:creationId xmlns:a16="http://schemas.microsoft.com/office/drawing/2014/main" id="{2CDEAED8-5D47-41AF-2B72-45F30CE63CE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981511" y="3447570"/>
            <a:ext cx="4351483" cy="12261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pple logo">
            <a:extLst>
              <a:ext uri="{FF2B5EF4-FFF2-40B4-BE49-F238E27FC236}">
                <a16:creationId xmlns:a16="http://schemas.microsoft.com/office/drawing/2014/main" id="{4C143CEF-33FE-CA2D-45B1-7001782F1DF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6624" y="1746249"/>
            <a:ext cx="1682750" cy="16827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eta logo">
            <a:extLst>
              <a:ext uri="{FF2B5EF4-FFF2-40B4-BE49-F238E27FC236}">
                <a16:creationId xmlns:a16="http://schemas.microsoft.com/office/drawing/2014/main" id="{699FFA7A-DFB0-7ACC-50D9-50CB1A6B840B}"/>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866359" y="4524538"/>
            <a:ext cx="3705641" cy="74691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Adobe logo">
            <a:extLst>
              <a:ext uri="{FF2B5EF4-FFF2-40B4-BE49-F238E27FC236}">
                <a16:creationId xmlns:a16="http://schemas.microsoft.com/office/drawing/2014/main" id="{7A6B5B86-29B3-79DC-E499-00662645396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6237" y="856914"/>
            <a:ext cx="4333461" cy="113019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mazon logo">
            <a:extLst>
              <a:ext uri="{FF2B5EF4-FFF2-40B4-BE49-F238E27FC236}">
                <a16:creationId xmlns:a16="http://schemas.microsoft.com/office/drawing/2014/main" id="{67FC5E99-57B4-7755-7451-3517D499DC4B}"/>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5667159" y="5474845"/>
            <a:ext cx="3490094" cy="105248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Microsoft logo">
            <a:extLst>
              <a:ext uri="{FF2B5EF4-FFF2-40B4-BE49-F238E27FC236}">
                <a16:creationId xmlns:a16="http://schemas.microsoft.com/office/drawing/2014/main" id="{9B92F1AB-DBA6-C292-3F3E-8FFD147D56E1}"/>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541639" y="2270204"/>
            <a:ext cx="4528935" cy="9659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52557173"/>
      </p:ext>
    </p:extLst>
  </p:cSld>
  <p:clrMapOvr>
    <a:masterClrMapping/>
  </p:clrMapOvr>
  <mc:AlternateContent xmlns:mc="http://schemas.openxmlformats.org/markup-compatibility/2006" xmlns:p14="http://schemas.microsoft.com/office/powerpoint/2010/main">
    <mc:Choice Requires="p14">
      <p:transition spd="slow" p14:dur="2000" advTm="4033"/>
    </mc:Choice>
    <mc:Fallback xmlns="">
      <p:transition spd="slow" advTm="4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4"/>
                                        </p:tgtEl>
                                        <p:attrNameLst>
                                          <p:attrName>style.visibility</p:attrName>
                                        </p:attrNameLst>
                                      </p:cBhvr>
                                      <p:to>
                                        <p:strVal val="visible"/>
                                      </p:to>
                                    </p:set>
                                    <p:animEffect transition="in" filter="fade">
                                      <p:cBhvr>
                                        <p:cTn id="7" dur="500"/>
                                        <p:tgtEl>
                                          <p:spTgt spid="6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56"/>
                                        </p:tgtEl>
                                        <p:attrNameLst>
                                          <p:attrName>style.visibility</p:attrName>
                                        </p:attrNameLst>
                                      </p:cBhvr>
                                      <p:to>
                                        <p:strVal val="visible"/>
                                      </p:to>
                                    </p:set>
                                    <p:animEffect transition="in" filter="fade">
                                      <p:cBhvr>
                                        <p:cTn id="12" dur="500"/>
                                        <p:tgtEl>
                                          <p:spTgt spid="6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46"/>
                                        </p:tgtEl>
                                        <p:attrNameLst>
                                          <p:attrName>style.visibility</p:attrName>
                                        </p:attrNameLst>
                                      </p:cBhvr>
                                      <p:to>
                                        <p:strVal val="visible"/>
                                      </p:to>
                                    </p:set>
                                    <p:animEffect transition="in" filter="fade">
                                      <p:cBhvr>
                                        <p:cTn id="22" dur="500"/>
                                        <p:tgtEl>
                                          <p:spTgt spid="61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52"/>
                                        </p:tgtEl>
                                        <p:attrNameLst>
                                          <p:attrName>style.visibility</p:attrName>
                                        </p:attrNameLst>
                                      </p:cBhvr>
                                      <p:to>
                                        <p:strVal val="visible"/>
                                      </p:to>
                                    </p:set>
                                    <p:animEffect transition="in" filter="fade">
                                      <p:cBhvr>
                                        <p:cTn id="27" dur="500"/>
                                        <p:tgtEl>
                                          <p:spTgt spid="61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58"/>
                                        </p:tgtEl>
                                        <p:attrNameLst>
                                          <p:attrName>style.visibility</p:attrName>
                                        </p:attrNameLst>
                                      </p:cBhvr>
                                      <p:to>
                                        <p:strVal val="visible"/>
                                      </p:to>
                                    </p:set>
                                    <p:animEffect transition="in" filter="fade">
                                      <p:cBhvr>
                                        <p:cTn id="32" dur="500"/>
                                        <p:tgtEl>
                                          <p:spTgt spid="6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Discord showing the sponsor channels">
            <a:extLst>
              <a:ext uri="{FF2B5EF4-FFF2-40B4-BE49-F238E27FC236}">
                <a16:creationId xmlns:a16="http://schemas.microsoft.com/office/drawing/2014/main" id="{ECF5D4B9-9EE7-67E6-02ED-B7D86FE0156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306300" cy="7687783"/>
          </a:xfrm>
          <a:prstGeom prst="rect">
            <a:avLst/>
          </a:prstGeom>
        </p:spPr>
      </p:pic>
      <p:sp>
        <p:nvSpPr>
          <p:cNvPr id="2" name="Title 1">
            <a:extLst>
              <a:ext uri="{FF2B5EF4-FFF2-40B4-BE49-F238E27FC236}">
                <a16:creationId xmlns:a16="http://schemas.microsoft.com/office/drawing/2014/main" id="{88DACDF1-A020-04BF-F2A0-E33D905DE27A}"/>
              </a:ext>
            </a:extLst>
          </p:cNvPr>
          <p:cNvSpPr>
            <a:spLocks noGrp="1"/>
          </p:cNvSpPr>
          <p:nvPr>
            <p:ph type="title"/>
          </p:nvPr>
        </p:nvSpPr>
        <p:spPr>
          <a:xfrm>
            <a:off x="0" y="-885878"/>
            <a:ext cx="11493164" cy="701438"/>
          </a:xfrm>
        </p:spPr>
        <p:txBody>
          <a:bodyPr/>
          <a:lstStyle/>
          <a:p>
            <a:r>
              <a:rPr lang="en-US" sz="3200" dirty="0">
                <a:solidFill>
                  <a:srgbClr val="ECECEC"/>
                </a:solidFill>
              </a:rPr>
              <a:t>Discord Sponsor</a:t>
            </a:r>
            <a:r>
              <a:rPr lang="en-US" sz="3200" baseline="0" dirty="0">
                <a:solidFill>
                  <a:srgbClr val="ECECEC"/>
                </a:solidFill>
              </a:rPr>
              <a:t> Channels</a:t>
            </a:r>
            <a:endParaRPr lang="en-US" sz="3200" dirty="0">
              <a:solidFill>
                <a:srgbClr val="ECECEC"/>
              </a:solidFill>
            </a:endParaRPr>
          </a:p>
        </p:txBody>
      </p:sp>
    </p:spTree>
    <p:extLst>
      <p:ext uri="{BB962C8B-B14F-4D97-AF65-F5344CB8AC3E}">
        <p14:creationId xmlns:p14="http://schemas.microsoft.com/office/powerpoint/2010/main" val="3687182772"/>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of the hybrid Doctoral Consortium with DC chairs Katie Spiel and Aqueasha Martin-Hammond annotated  ">
            <a:extLst>
              <a:ext uri="{FF2B5EF4-FFF2-40B4-BE49-F238E27FC236}">
                <a16:creationId xmlns:a16="http://schemas.microsoft.com/office/drawing/2014/main" id="{06E3DD05-8708-8B5E-ED88-2D38E48FE79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CA775E1-033B-C673-A2A4-6CA5B2CEBA09}"/>
              </a:ext>
            </a:extLst>
          </p:cNvPr>
          <p:cNvSpPr/>
          <p:nvPr/>
        </p:nvSpPr>
        <p:spPr>
          <a:xfrm>
            <a:off x="-119270" y="702283"/>
            <a:ext cx="3937291"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61682A0-A671-3D09-10FF-C154503C60F5}"/>
              </a:ext>
            </a:extLst>
          </p:cNvPr>
          <p:cNvSpPr txBox="1"/>
          <p:nvPr/>
        </p:nvSpPr>
        <p:spPr>
          <a:xfrm>
            <a:off x="310098" y="1319498"/>
            <a:ext cx="4160301" cy="400110"/>
          </a:xfrm>
          <a:prstGeom prst="rect">
            <a:avLst/>
          </a:prstGeom>
          <a:noFill/>
        </p:spPr>
        <p:txBody>
          <a:bodyPr wrap="square" tIns="45720" bIns="45720" rtlCol="0">
            <a:spAutoFit/>
          </a:bodyPr>
          <a:lstStyle/>
          <a:p>
            <a:r>
              <a:rPr lang="en-US" sz="2000" b="0" i="0" dirty="0">
                <a:solidFill>
                  <a:schemeClr val="bg1"/>
                </a:solidFill>
                <a:effectLst/>
                <a:latin typeface="Raleway" panose="020B0503030101060003" pitchFamily="34" charset="0"/>
              </a:rPr>
              <a:t>Doctoral Consortium</a:t>
            </a:r>
            <a:endParaRPr lang="en-US" sz="2000" dirty="0">
              <a:solidFill>
                <a:schemeClr val="bg1"/>
              </a:solidFill>
              <a:latin typeface="Raleway" panose="020B0503030101060003" pitchFamily="34" charset="0"/>
              <a:cs typeface="Segoe UI Light" panose="020B0502040204020203" pitchFamily="34" charset="0"/>
            </a:endParaRPr>
          </a:p>
        </p:txBody>
      </p:sp>
      <p:sp>
        <p:nvSpPr>
          <p:cNvPr id="11" name="Title 4">
            <a:extLst>
              <a:ext uri="{FF2B5EF4-FFF2-40B4-BE49-F238E27FC236}">
                <a16:creationId xmlns:a16="http://schemas.microsoft.com/office/drawing/2014/main" id="{988C2BBF-5721-F0CB-A247-961F5B6F2C2B}"/>
              </a:ext>
            </a:extLst>
          </p:cNvPr>
          <p:cNvSpPr txBox="1">
            <a:spLocks/>
          </p:cNvSpPr>
          <p:nvPr/>
        </p:nvSpPr>
        <p:spPr>
          <a:xfrm>
            <a:off x="411699" y="862601"/>
            <a:ext cx="4058701" cy="456897"/>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6000" b="1" kern="1200" dirty="0">
                <a:solidFill>
                  <a:schemeClr val="tx1">
                    <a:lumMod val="75000"/>
                    <a:lumOff val="25000"/>
                  </a:schemeClr>
                </a:solidFill>
                <a:latin typeface="Bebas Neue" panose="020B0606020202050201" pitchFamily="34" charset="0"/>
                <a:ea typeface="+mn-ea"/>
                <a:cs typeface="+mn-cs"/>
              </a:defRPr>
            </a:lvl1pPr>
          </a:lstStyle>
          <a:p>
            <a:r>
              <a:rPr lang="en-US" sz="4000" dirty="0">
                <a:solidFill>
                  <a:schemeClr val="bg1"/>
                </a:solidFill>
              </a:rPr>
              <a:t>Exchanging ideas</a:t>
            </a:r>
          </a:p>
        </p:txBody>
      </p:sp>
      <p:sp>
        <p:nvSpPr>
          <p:cNvPr id="13" name="TextBox 12">
            <a:extLst>
              <a:ext uri="{FF2B5EF4-FFF2-40B4-BE49-F238E27FC236}">
                <a16:creationId xmlns:a16="http://schemas.microsoft.com/office/drawing/2014/main" id="{2FCBEF19-598E-7F2D-E4F7-6E4A2F2CE342}"/>
              </a:ext>
            </a:extLst>
          </p:cNvPr>
          <p:cNvSpPr txBox="1"/>
          <p:nvPr/>
        </p:nvSpPr>
        <p:spPr>
          <a:xfrm>
            <a:off x="5713342" y="2270210"/>
            <a:ext cx="4098236" cy="461665"/>
          </a:xfrm>
          <a:prstGeom prst="rect">
            <a:avLst/>
          </a:prstGeom>
          <a:solidFill>
            <a:schemeClr val="bg1"/>
          </a:solidFill>
        </p:spPr>
        <p:txBody>
          <a:bodyPr wrap="square" rtlCol="0">
            <a:spAutoFit/>
          </a:bodyPr>
          <a:lstStyle/>
          <a:p>
            <a:pPr algn="ctr"/>
            <a:r>
              <a:rPr lang="en-US" sz="2400" dirty="0" err="1">
                <a:latin typeface="Segoe UI" panose="020B0502040204020203" pitchFamily="34" charset="0"/>
                <a:ea typeface="Segoe UI" panose="020B0502040204020203" pitchFamily="34" charset="0"/>
                <a:cs typeface="Segoe UI" panose="020B0502040204020203" pitchFamily="34" charset="0"/>
              </a:rPr>
              <a:t>Aqueasha</a:t>
            </a:r>
            <a:r>
              <a:rPr lang="en-US" sz="2400" dirty="0">
                <a:latin typeface="Segoe UI" panose="020B0502040204020203" pitchFamily="34" charset="0"/>
                <a:ea typeface="Segoe UI" panose="020B0502040204020203" pitchFamily="34" charset="0"/>
                <a:cs typeface="Segoe UI" panose="020B0502040204020203" pitchFamily="34" charset="0"/>
              </a:rPr>
              <a:t> Martin-Hammond</a:t>
            </a:r>
          </a:p>
        </p:txBody>
      </p:sp>
      <p:cxnSp>
        <p:nvCxnSpPr>
          <p:cNvPr id="17" name="Straight Connector 16">
            <a:extLst>
              <a:ext uri="{FF2B5EF4-FFF2-40B4-BE49-F238E27FC236}">
                <a16:creationId xmlns:a16="http://schemas.microsoft.com/office/drawing/2014/main" id="{A98A0FE2-89A4-C228-F095-29D2EA51A5CC}"/>
              </a:ext>
            </a:extLst>
          </p:cNvPr>
          <p:cNvCxnSpPr>
            <a:cxnSpLocks/>
          </p:cNvCxnSpPr>
          <p:nvPr/>
        </p:nvCxnSpPr>
        <p:spPr>
          <a:xfrm>
            <a:off x="3174997" y="2404020"/>
            <a:ext cx="457201" cy="4098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9E46F2B-EFDE-34EC-16DB-ECA345A86238}"/>
              </a:ext>
            </a:extLst>
          </p:cNvPr>
          <p:cNvSpPr txBox="1"/>
          <p:nvPr/>
        </p:nvSpPr>
        <p:spPr>
          <a:xfrm>
            <a:off x="2150165" y="2125705"/>
            <a:ext cx="1854200" cy="461665"/>
          </a:xfrm>
          <a:prstGeom prst="rect">
            <a:avLst/>
          </a:prstGeom>
          <a:solidFill>
            <a:schemeClr val="bg1"/>
          </a:solidFill>
          <a:ln>
            <a:solidFill>
              <a:schemeClr val="bg1"/>
            </a:solidFill>
          </a:ln>
        </p:spPr>
        <p:txBody>
          <a:bodyPr wrap="square" rtlCol="0">
            <a:spAutoFit/>
          </a:bodyPr>
          <a:lstStyle/>
          <a:p>
            <a:pPr algn="ctr"/>
            <a:r>
              <a:rPr lang="en-US" sz="2400" dirty="0">
                <a:latin typeface="Segoe UI" panose="020B0502040204020203" pitchFamily="34" charset="0"/>
                <a:ea typeface="Segoe UI" panose="020B0502040204020203" pitchFamily="34" charset="0"/>
                <a:cs typeface="Segoe UI" panose="020B0502040204020203" pitchFamily="34" charset="0"/>
              </a:rPr>
              <a:t>Katta Spiel</a:t>
            </a:r>
          </a:p>
        </p:txBody>
      </p:sp>
      <p:cxnSp>
        <p:nvCxnSpPr>
          <p:cNvPr id="19" name="Straight Connector 18">
            <a:extLst>
              <a:ext uri="{FF2B5EF4-FFF2-40B4-BE49-F238E27FC236}">
                <a16:creationId xmlns:a16="http://schemas.microsoft.com/office/drawing/2014/main" id="{BA2D394B-C24B-8021-55A4-8B662704FCE1}"/>
              </a:ext>
            </a:extLst>
          </p:cNvPr>
          <p:cNvCxnSpPr>
            <a:cxnSpLocks/>
          </p:cNvCxnSpPr>
          <p:nvPr/>
        </p:nvCxnSpPr>
        <p:spPr>
          <a:xfrm flipH="1">
            <a:off x="5392529" y="2531020"/>
            <a:ext cx="457200" cy="4098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C2AFFC-ABA8-DD86-447E-BD0B4346447A}"/>
              </a:ext>
            </a:extLst>
          </p:cNvPr>
          <p:cNvSpPr>
            <a:spLocks noGrp="1"/>
          </p:cNvSpPr>
          <p:nvPr>
            <p:ph type="title"/>
          </p:nvPr>
        </p:nvSpPr>
        <p:spPr>
          <a:xfrm>
            <a:off x="591929" y="-1095602"/>
            <a:ext cx="10515600" cy="782794"/>
          </a:xfrm>
        </p:spPr>
        <p:txBody>
          <a:bodyPr/>
          <a:lstStyle/>
          <a:p>
            <a:r>
              <a:rPr lang="en-US" dirty="0">
                <a:solidFill>
                  <a:srgbClr val="ECECEC"/>
                </a:solidFill>
              </a:rPr>
              <a:t>Exchanging Ideas</a:t>
            </a:r>
          </a:p>
        </p:txBody>
      </p:sp>
    </p:spTree>
    <p:extLst>
      <p:ext uri="{BB962C8B-B14F-4D97-AF65-F5344CB8AC3E}">
        <p14:creationId xmlns:p14="http://schemas.microsoft.com/office/powerpoint/2010/main" val="182206186"/>
      </p:ext>
    </p:extLst>
  </p:cSld>
  <p:clrMapOvr>
    <a:masterClrMapping/>
  </p:clrMapOvr>
  <mc:AlternateContent xmlns:mc="http://schemas.openxmlformats.org/markup-compatibility/2006" xmlns:p14="http://schemas.microsoft.com/office/powerpoint/2010/main">
    <mc:Choice Requires="p14">
      <p:transition spd="slow" p14:dur="2000" advTm="11415"/>
    </mc:Choice>
    <mc:Fallback xmlns="">
      <p:transition spd="slow" advTm="1141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Zoomed in view of the sponsor channels on Discod">
            <a:extLst>
              <a:ext uri="{FF2B5EF4-FFF2-40B4-BE49-F238E27FC236}">
                <a16:creationId xmlns:a16="http://schemas.microsoft.com/office/drawing/2014/main" id="{ECF5D4B9-9EE7-67E6-02ED-B7D86FE0156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1"/>
            <a:ext cx="12191999" cy="6857999"/>
          </a:xfrm>
          <a:prstGeom prst="rect">
            <a:avLst/>
          </a:prstGeom>
        </p:spPr>
      </p:pic>
      <p:sp>
        <p:nvSpPr>
          <p:cNvPr id="2" name="Rounded Rectangle 1">
            <a:extLst>
              <a:ext uri="{FF2B5EF4-FFF2-40B4-BE49-F238E27FC236}">
                <a16:creationId xmlns:a16="http://schemas.microsoft.com/office/drawing/2014/main" id="{B7931FBB-7666-C590-A73F-74A2713D198D}"/>
              </a:ext>
            </a:extLst>
          </p:cNvPr>
          <p:cNvSpPr/>
          <p:nvPr/>
        </p:nvSpPr>
        <p:spPr>
          <a:xfrm>
            <a:off x="1255486" y="901699"/>
            <a:ext cx="4269014" cy="5517389"/>
          </a:xfrm>
          <a:prstGeom prst="roundRect">
            <a:avLst>
              <a:gd name="adj" fmla="val 8203"/>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BC64B10-CDF5-F140-B3DD-B2FFB8B4E23B}"/>
              </a:ext>
            </a:extLst>
          </p:cNvPr>
          <p:cNvCxnSpPr>
            <a:cxnSpLocks/>
          </p:cNvCxnSpPr>
          <p:nvPr/>
        </p:nvCxnSpPr>
        <p:spPr>
          <a:xfrm>
            <a:off x="5524500" y="3441700"/>
            <a:ext cx="571500" cy="0"/>
          </a:xfrm>
          <a:prstGeom prst="lin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9BC96401-72D1-BDDE-31E6-003528FCF300}"/>
              </a:ext>
            </a:extLst>
          </p:cNvPr>
          <p:cNvSpPr txBox="1"/>
          <p:nvPr/>
        </p:nvSpPr>
        <p:spPr>
          <a:xfrm>
            <a:off x="6074229" y="2506231"/>
            <a:ext cx="4269014" cy="2308324"/>
          </a:xfrm>
          <a:prstGeom prst="rect">
            <a:avLst/>
          </a:prstGeom>
          <a:solidFill>
            <a:schemeClr val="accent4"/>
          </a:solidFill>
          <a:ln>
            <a:solidFill>
              <a:schemeClr val="accent4"/>
            </a:solidFill>
          </a:ln>
        </p:spPr>
        <p:txBody>
          <a:bodyPr wrap="square" rtlCol="0">
            <a:spAutoFit/>
          </a:bodyPr>
          <a:lstStyle/>
          <a:p>
            <a:pPr algn="l"/>
            <a:r>
              <a:rPr lang="en-US" sz="3600" dirty="0">
                <a:latin typeface="Segoe UI" panose="020B0502040204020203" pitchFamily="34" charset="0"/>
                <a:ea typeface="Segoe UI" panose="020B0502040204020203" pitchFamily="34" charset="0"/>
                <a:cs typeface="Segoe UI" panose="020B0502040204020203" pitchFamily="34" charset="0"/>
              </a:rPr>
              <a:t>Chat with Champion/Gold sponsors on their </a:t>
            </a:r>
            <a:r>
              <a:rPr lang="en-US" sz="3600" b="1" dirty="0">
                <a:latin typeface="Segoe UI" panose="020B0502040204020203" pitchFamily="34" charset="0"/>
                <a:ea typeface="Segoe UI" panose="020B0502040204020203" pitchFamily="34" charset="0"/>
                <a:cs typeface="Segoe UI" panose="020B0502040204020203" pitchFamily="34" charset="0"/>
              </a:rPr>
              <a:t>Discord channels</a:t>
            </a:r>
            <a:r>
              <a:rPr lang="en-US" sz="3600" dirty="0">
                <a:latin typeface="Segoe UI" panose="020B0502040204020203" pitchFamily="34" charset="0"/>
                <a:ea typeface="Segoe UI" panose="020B0502040204020203" pitchFamily="34" charset="0"/>
                <a:cs typeface="Segoe UI" panose="020B0502040204020203" pitchFamily="34" charset="0"/>
              </a:rPr>
              <a:t>!</a:t>
            </a:r>
          </a:p>
        </p:txBody>
      </p:sp>
      <p:sp>
        <p:nvSpPr>
          <p:cNvPr id="3" name="Title 2">
            <a:extLst>
              <a:ext uri="{FF2B5EF4-FFF2-40B4-BE49-F238E27FC236}">
                <a16:creationId xmlns:a16="http://schemas.microsoft.com/office/drawing/2014/main" id="{9D9DEF8E-BA84-098A-4DB9-356882E684BF}"/>
              </a:ext>
            </a:extLst>
          </p:cNvPr>
          <p:cNvSpPr>
            <a:spLocks noGrp="1"/>
          </p:cNvSpPr>
          <p:nvPr>
            <p:ph type="title"/>
          </p:nvPr>
        </p:nvSpPr>
        <p:spPr>
          <a:xfrm>
            <a:off x="0" y="-910068"/>
            <a:ext cx="11493164" cy="701438"/>
          </a:xfrm>
        </p:spPr>
        <p:txBody>
          <a:bodyPr/>
          <a:lstStyle/>
          <a:p>
            <a:r>
              <a:rPr lang="en-US" sz="2400" dirty="0">
                <a:solidFill>
                  <a:srgbClr val="ECECEC"/>
                </a:solidFill>
              </a:rPr>
              <a:t>Zoomed-in</a:t>
            </a:r>
            <a:r>
              <a:rPr lang="en-US" sz="2400" baseline="0" dirty="0">
                <a:solidFill>
                  <a:srgbClr val="ECECEC"/>
                </a:solidFill>
              </a:rPr>
              <a:t> View of the Discord Sponsor Channels</a:t>
            </a:r>
            <a:endParaRPr lang="en-US" sz="2400" dirty="0">
              <a:solidFill>
                <a:srgbClr val="ECECEC"/>
              </a:solidFill>
            </a:endParaRPr>
          </a:p>
        </p:txBody>
      </p:sp>
    </p:spTree>
    <p:extLst>
      <p:ext uri="{BB962C8B-B14F-4D97-AF65-F5344CB8AC3E}">
        <p14:creationId xmlns:p14="http://schemas.microsoft.com/office/powerpoint/2010/main" val="2284753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82">
        <p159:morph option="byObject"/>
      </p:transition>
    </mc:Choice>
    <mc:Fallback xmlns="">
      <p:transition spd="slow" advTm="782">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ED06-D238-3829-7A58-93B7FEADDC09}"/>
              </a:ext>
            </a:extLst>
          </p:cNvPr>
          <p:cNvSpPr>
            <a:spLocks noGrp="1"/>
          </p:cNvSpPr>
          <p:nvPr>
            <p:ph type="title"/>
          </p:nvPr>
        </p:nvSpPr>
        <p:spPr/>
        <p:txBody>
          <a:bodyPr/>
          <a:lstStyle/>
          <a:p>
            <a:r>
              <a:rPr lang="en-US" dirty="0"/>
              <a:t>Silver sponsors</a:t>
            </a:r>
          </a:p>
        </p:txBody>
      </p:sp>
      <p:sp>
        <p:nvSpPr>
          <p:cNvPr id="4" name="Content Placeholder 3">
            <a:extLst>
              <a:ext uri="{FF2B5EF4-FFF2-40B4-BE49-F238E27FC236}">
                <a16:creationId xmlns:a16="http://schemas.microsoft.com/office/drawing/2014/main" id="{FA74C091-F5E6-F5E5-431D-3F3943C9A853}"/>
              </a:ext>
            </a:extLst>
          </p:cNvPr>
          <p:cNvSpPr>
            <a:spLocks noGrp="1"/>
          </p:cNvSpPr>
          <p:nvPr>
            <p:ph sz="quarter" idx="13"/>
          </p:nvPr>
        </p:nvSpPr>
        <p:spPr/>
        <p:txBody>
          <a:bodyPr/>
          <a:lstStyle/>
          <a:p>
            <a:r>
              <a:rPr lang="en-US" dirty="0"/>
              <a:t>sponsors</a:t>
            </a:r>
          </a:p>
        </p:txBody>
      </p:sp>
      <p:pic>
        <p:nvPicPr>
          <p:cNvPr id="9218" name="Picture 2" descr="Volkswagen logo">
            <a:extLst>
              <a:ext uri="{FF2B5EF4-FFF2-40B4-BE49-F238E27FC236}">
                <a16:creationId xmlns:a16="http://schemas.microsoft.com/office/drawing/2014/main" id="{D89AB81C-11E1-DB91-67B0-04879EAF01B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950183" y="2780700"/>
            <a:ext cx="2000546" cy="20005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IDILRR logo">
            <a:extLst>
              <a:ext uri="{FF2B5EF4-FFF2-40B4-BE49-F238E27FC236}">
                <a16:creationId xmlns:a16="http://schemas.microsoft.com/office/drawing/2014/main" id="{38B4FDF5-C0B8-D1D8-B45B-D2757F086E6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48527" y="2927304"/>
            <a:ext cx="3405809" cy="170733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Twitter logo">
            <a:extLst>
              <a:ext uri="{FF2B5EF4-FFF2-40B4-BE49-F238E27FC236}">
                <a16:creationId xmlns:a16="http://schemas.microsoft.com/office/drawing/2014/main" id="{EDCD8C7C-7D6E-4EAF-9007-0D8C9B90211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025566" y="2780700"/>
            <a:ext cx="2430756" cy="200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845800"/>
      </p:ext>
    </p:extLst>
  </p:cSld>
  <p:clrMapOvr>
    <a:masterClrMapping/>
  </p:clrMapOvr>
  <mc:AlternateContent xmlns:mc="http://schemas.openxmlformats.org/markup-compatibility/2006" xmlns:p14="http://schemas.microsoft.com/office/powerpoint/2010/main">
    <mc:Choice Requires="p14">
      <p:transition spd="slow" p14:dur="2000" advTm="522"/>
    </mc:Choice>
    <mc:Fallback xmlns="">
      <p:transition spd="slow" advTm="522"/>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391D-DBE5-CA4A-FA4D-D1561EB64086}"/>
              </a:ext>
            </a:extLst>
          </p:cNvPr>
          <p:cNvSpPr>
            <a:spLocks noGrp="1"/>
          </p:cNvSpPr>
          <p:nvPr>
            <p:ph type="title"/>
          </p:nvPr>
        </p:nvSpPr>
        <p:spPr/>
        <p:txBody>
          <a:bodyPr/>
          <a:lstStyle/>
          <a:p>
            <a:r>
              <a:rPr lang="en-US" dirty="0"/>
              <a:t>Bronze Level</a:t>
            </a:r>
          </a:p>
        </p:txBody>
      </p:sp>
      <p:sp>
        <p:nvSpPr>
          <p:cNvPr id="4" name="Content Placeholder 3">
            <a:extLst>
              <a:ext uri="{FF2B5EF4-FFF2-40B4-BE49-F238E27FC236}">
                <a16:creationId xmlns:a16="http://schemas.microsoft.com/office/drawing/2014/main" id="{291A08EC-3277-DD2A-3970-7C8F4D9D7F2E}"/>
              </a:ext>
            </a:extLst>
          </p:cNvPr>
          <p:cNvSpPr>
            <a:spLocks noGrp="1"/>
          </p:cNvSpPr>
          <p:nvPr>
            <p:ph sz="quarter" idx="13"/>
          </p:nvPr>
        </p:nvSpPr>
        <p:spPr/>
        <p:txBody>
          <a:bodyPr/>
          <a:lstStyle/>
          <a:p>
            <a:r>
              <a:rPr lang="en-US" dirty="0"/>
              <a:t>sponsors</a:t>
            </a:r>
          </a:p>
        </p:txBody>
      </p:sp>
      <p:pic>
        <p:nvPicPr>
          <p:cNvPr id="27650" name="Picture 2" descr="Intuit logo">
            <a:extLst>
              <a:ext uri="{FF2B5EF4-FFF2-40B4-BE49-F238E27FC236}">
                <a16:creationId xmlns:a16="http://schemas.microsoft.com/office/drawing/2014/main" id="{64C5C4B3-7F4A-3E0D-01A0-5248566062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13339" y="1851614"/>
            <a:ext cx="3028950" cy="102500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2G3R logo">
            <a:extLst>
              <a:ext uri="{FF2B5EF4-FFF2-40B4-BE49-F238E27FC236}">
                <a16:creationId xmlns:a16="http://schemas.microsoft.com/office/drawing/2014/main" id="{127BA365-42C9-08C3-1FA8-78B1F94907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86525" y="1880189"/>
            <a:ext cx="4192136" cy="1240719"/>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Miraikan logo">
            <a:extLst>
              <a:ext uri="{FF2B5EF4-FFF2-40B4-BE49-F238E27FC236}">
                <a16:creationId xmlns:a16="http://schemas.microsoft.com/office/drawing/2014/main" id="{B7D83970-537B-6D55-5DCB-D4B542BB150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45633" y="3743325"/>
            <a:ext cx="2364362" cy="2000250"/>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Studio Pacifica logo">
            <a:extLst>
              <a:ext uri="{FF2B5EF4-FFF2-40B4-BE49-F238E27FC236}">
                <a16:creationId xmlns:a16="http://schemas.microsoft.com/office/drawing/2014/main" id="{7A34060D-701B-BA3F-1EF8-5C9AE72C80F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82293" y="4176189"/>
            <a:ext cx="4724968" cy="1007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73999"/>
      </p:ext>
    </p:extLst>
  </p:cSld>
  <p:clrMapOvr>
    <a:masterClrMapping/>
  </p:clrMapOvr>
  <mc:AlternateContent xmlns:mc="http://schemas.openxmlformats.org/markup-compatibility/2006" xmlns:p14="http://schemas.microsoft.com/office/powerpoint/2010/main">
    <mc:Choice Requires="p14">
      <p:transition spd="slow" p14:dur="2000" advTm="466"/>
    </mc:Choice>
    <mc:Fallback xmlns="">
      <p:transition spd="slow" advTm="466"/>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3D57-2366-7F2C-2EB1-6AAD6A3FFCF2}"/>
              </a:ext>
            </a:extLst>
          </p:cNvPr>
          <p:cNvSpPr>
            <a:spLocks noGrp="1"/>
          </p:cNvSpPr>
          <p:nvPr>
            <p:ph type="title"/>
          </p:nvPr>
        </p:nvSpPr>
        <p:spPr/>
        <p:txBody>
          <a:bodyPr/>
          <a:lstStyle/>
          <a:p>
            <a:r>
              <a:rPr lang="en-US" dirty="0"/>
              <a:t>Other Sponsors</a:t>
            </a:r>
          </a:p>
        </p:txBody>
      </p:sp>
      <p:sp>
        <p:nvSpPr>
          <p:cNvPr id="4" name="Content Placeholder 3">
            <a:extLst>
              <a:ext uri="{FF2B5EF4-FFF2-40B4-BE49-F238E27FC236}">
                <a16:creationId xmlns:a16="http://schemas.microsoft.com/office/drawing/2014/main" id="{AF1878B5-A1CB-2E90-95F2-73E42EFEBC2E}"/>
              </a:ext>
            </a:extLst>
          </p:cNvPr>
          <p:cNvSpPr>
            <a:spLocks noGrp="1"/>
          </p:cNvSpPr>
          <p:nvPr>
            <p:ph sz="quarter" idx="13"/>
          </p:nvPr>
        </p:nvSpPr>
        <p:spPr/>
        <p:txBody>
          <a:bodyPr/>
          <a:lstStyle/>
          <a:p>
            <a:r>
              <a:rPr lang="en-US" dirty="0"/>
              <a:t>Sponsors</a:t>
            </a:r>
          </a:p>
        </p:txBody>
      </p:sp>
      <p:pic>
        <p:nvPicPr>
          <p:cNvPr id="28674" name="Picture 2" descr="National Science Foundation logo">
            <a:extLst>
              <a:ext uri="{FF2B5EF4-FFF2-40B4-BE49-F238E27FC236}">
                <a16:creationId xmlns:a16="http://schemas.microsoft.com/office/drawing/2014/main" id="{6BD1F7FC-C46E-C207-A2E8-9A66BE9CA1C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36454" y="2628900"/>
            <a:ext cx="3070384" cy="3086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9F4491-CF93-3817-CC31-8A01DD095924}"/>
              </a:ext>
            </a:extLst>
          </p:cNvPr>
          <p:cNvSpPr txBox="1"/>
          <p:nvPr/>
        </p:nvSpPr>
        <p:spPr>
          <a:xfrm>
            <a:off x="341029" y="1957279"/>
            <a:ext cx="4029075" cy="461665"/>
          </a:xfrm>
          <a:prstGeom prst="rect">
            <a:avLst/>
          </a:prstGeom>
          <a:noFill/>
        </p:spPr>
        <p:txBody>
          <a:bodyPr wrap="square" rtlCol="0">
            <a:spAutoFit/>
          </a:bodyPr>
          <a:lstStyle/>
          <a:p>
            <a:pPr algn="ctr"/>
            <a:r>
              <a:rPr lang="en-US" sz="2400" dirty="0">
                <a:latin typeface="Segoe UI" panose="020B0502040204020203" pitchFamily="34" charset="0"/>
                <a:ea typeface="Segoe UI" panose="020B0502040204020203" pitchFamily="34" charset="0"/>
                <a:cs typeface="Segoe UI" panose="020B0502040204020203" pitchFamily="34" charset="0"/>
              </a:rPr>
              <a:t>Doctoral Consortium</a:t>
            </a:r>
          </a:p>
        </p:txBody>
      </p:sp>
      <p:pic>
        <p:nvPicPr>
          <p:cNvPr id="28676" name="Picture 4" descr="Aira logo">
            <a:extLst>
              <a:ext uri="{FF2B5EF4-FFF2-40B4-BE49-F238E27FC236}">
                <a16:creationId xmlns:a16="http://schemas.microsoft.com/office/drawing/2014/main" id="{73EFFF26-992D-9F0B-4C50-BC04A2E5030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6552" y="3429000"/>
            <a:ext cx="5318125" cy="16286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814FD0-AC1D-E245-6AB5-65A9FFA4E3B5}"/>
              </a:ext>
            </a:extLst>
          </p:cNvPr>
          <p:cNvSpPr txBox="1"/>
          <p:nvPr/>
        </p:nvSpPr>
        <p:spPr>
          <a:xfrm>
            <a:off x="6270626" y="1957279"/>
            <a:ext cx="4029075" cy="830997"/>
          </a:xfrm>
          <a:prstGeom prst="rect">
            <a:avLst/>
          </a:prstGeom>
          <a:noFill/>
        </p:spPr>
        <p:txBody>
          <a:bodyPr wrap="square" rtlCol="0">
            <a:spAutoFit/>
          </a:bodyPr>
          <a:lstStyle/>
          <a:p>
            <a:pPr algn="ctr"/>
            <a:r>
              <a:rPr lang="en-US" sz="2400" dirty="0">
                <a:latin typeface="Segoe UI" panose="020B0502040204020203" pitchFamily="34" charset="0"/>
                <a:ea typeface="Segoe UI" panose="020B0502040204020203" pitchFamily="34" charset="0"/>
                <a:cs typeface="Segoe UI" panose="020B0502040204020203" pitchFamily="34" charset="0"/>
              </a:rPr>
              <a:t>Free Service to ASSETS’22 Participants in Athens</a:t>
            </a:r>
          </a:p>
        </p:txBody>
      </p:sp>
    </p:spTree>
    <p:extLst>
      <p:ext uri="{BB962C8B-B14F-4D97-AF65-F5344CB8AC3E}">
        <p14:creationId xmlns:p14="http://schemas.microsoft.com/office/powerpoint/2010/main" val="3996691772"/>
      </p:ext>
    </p:extLst>
  </p:cSld>
  <p:clrMapOvr>
    <a:masterClrMapping/>
  </p:clrMapOvr>
  <mc:AlternateContent xmlns:mc="http://schemas.openxmlformats.org/markup-compatibility/2006" xmlns:p14="http://schemas.microsoft.com/office/powerpoint/2010/main">
    <mc:Choice Requires="p14">
      <p:transition spd="slow" p14:dur="2000" advTm="790"/>
    </mc:Choice>
    <mc:Fallback xmlns="">
      <p:transition spd="slow" advTm="79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6F6B-3321-4A5F-4222-AEE35B79832B}"/>
              </a:ext>
            </a:extLst>
          </p:cNvPr>
          <p:cNvSpPr>
            <a:spLocks noGrp="1"/>
          </p:cNvSpPr>
          <p:nvPr>
            <p:ph type="ctrTitle"/>
          </p:nvPr>
        </p:nvSpPr>
        <p:spPr/>
        <p:txBody>
          <a:bodyPr/>
          <a:lstStyle/>
          <a:p>
            <a:r>
              <a:rPr lang="en-US" dirty="0">
                <a:ea typeface="Segoe UI" panose="020B0502040204020203" pitchFamily="34" charset="0"/>
                <a:cs typeface="Segoe UI" panose="020B0502040204020203" pitchFamily="34" charset="0"/>
              </a:rPr>
              <a:t>Some concluding words</a:t>
            </a:r>
            <a:endParaRPr lang="en-US" dirty="0"/>
          </a:p>
        </p:txBody>
      </p:sp>
    </p:spTree>
    <p:extLst>
      <p:ext uri="{BB962C8B-B14F-4D97-AF65-F5344CB8AC3E}">
        <p14:creationId xmlns:p14="http://schemas.microsoft.com/office/powerpoint/2010/main" val="1899283225"/>
      </p:ext>
    </p:extLst>
  </p:cSld>
  <p:clrMapOvr>
    <a:masterClrMapping/>
  </p:clrMapOvr>
  <mc:AlternateContent xmlns:mc="http://schemas.openxmlformats.org/markup-compatibility/2006" xmlns:p14="http://schemas.microsoft.com/office/powerpoint/2010/main">
    <mc:Choice Requires="p14">
      <p:transition spd="slow" p14:dur="2000" advTm="1021"/>
    </mc:Choice>
    <mc:Fallback xmlns="">
      <p:transition spd="slow" advTm="1021"/>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EB01D8-08F3-5986-D366-266103C3F3E9}"/>
              </a:ext>
            </a:extLst>
          </p:cNvPr>
          <p:cNvSpPr>
            <a:spLocks noGrp="1"/>
          </p:cNvSpPr>
          <p:nvPr>
            <p:ph type="title"/>
          </p:nvPr>
        </p:nvSpPr>
        <p:spPr>
          <a:xfrm>
            <a:off x="341029" y="668602"/>
            <a:ext cx="6768765" cy="701438"/>
          </a:xfrm>
        </p:spPr>
        <p:txBody>
          <a:bodyPr/>
          <a:lstStyle/>
          <a:p>
            <a:r>
              <a:rPr lang="en-US" dirty="0"/>
              <a:t>Code of conduct</a:t>
            </a:r>
          </a:p>
        </p:txBody>
      </p:sp>
      <p:sp>
        <p:nvSpPr>
          <p:cNvPr id="5" name="Content Placeholder 4">
            <a:extLst>
              <a:ext uri="{FF2B5EF4-FFF2-40B4-BE49-F238E27FC236}">
                <a16:creationId xmlns:a16="http://schemas.microsoft.com/office/drawing/2014/main" id="{FA32FE5D-3A72-4A7C-1CDF-3FDCA05E83AF}"/>
              </a:ext>
            </a:extLst>
          </p:cNvPr>
          <p:cNvSpPr>
            <a:spLocks noGrp="1"/>
          </p:cNvSpPr>
          <p:nvPr>
            <p:ph idx="1"/>
          </p:nvPr>
        </p:nvSpPr>
        <p:spPr>
          <a:xfrm>
            <a:off x="341029" y="1566350"/>
            <a:ext cx="5060311" cy="5063050"/>
          </a:xfrm>
        </p:spPr>
        <p:txBody>
          <a:bodyPr>
            <a:normAutofit fontScale="92500" lnSpcReduction="10000"/>
          </a:bodyPr>
          <a:lstStyle/>
          <a:p>
            <a:r>
              <a:rPr lang="en-US" sz="2400" dirty="0"/>
              <a:t>Exercise consideration and respect in your speech and actions</a:t>
            </a:r>
          </a:p>
          <a:p>
            <a:r>
              <a:rPr lang="en-US" sz="2400" dirty="0"/>
              <a:t>Refrain from demeaning, discriminatory, or harassing behavior and speech</a:t>
            </a:r>
          </a:p>
          <a:p>
            <a:r>
              <a:rPr lang="en-US" sz="2400" dirty="0"/>
              <a:t>Be mindful of your surroundings and of your fellow participants</a:t>
            </a:r>
          </a:p>
          <a:p>
            <a:r>
              <a:rPr lang="en-US" sz="2400" dirty="0"/>
              <a:t>Alert </a:t>
            </a:r>
            <a:r>
              <a:rPr lang="en-US" sz="2400" dirty="0">
                <a:hlinkClick r:id="rId3"/>
              </a:rPr>
              <a:t>assets22-leadership@acm.org</a:t>
            </a:r>
            <a:r>
              <a:rPr lang="en-US" sz="2400" dirty="0"/>
              <a:t> if you notice a dangerous situation, someone in distress, or violations of this policy, even if they seem inconsequential.</a:t>
            </a:r>
          </a:p>
          <a:p>
            <a:endParaRPr lang="en-US" sz="2400" dirty="0"/>
          </a:p>
        </p:txBody>
      </p:sp>
      <p:sp>
        <p:nvSpPr>
          <p:cNvPr id="6" name="Content Placeholder 5">
            <a:extLst>
              <a:ext uri="{FF2B5EF4-FFF2-40B4-BE49-F238E27FC236}">
                <a16:creationId xmlns:a16="http://schemas.microsoft.com/office/drawing/2014/main" id="{DCD99D54-CC61-000E-01A9-58B613E55C7C}"/>
              </a:ext>
            </a:extLst>
          </p:cNvPr>
          <p:cNvSpPr>
            <a:spLocks noGrp="1"/>
          </p:cNvSpPr>
          <p:nvPr>
            <p:ph sz="quarter" idx="13"/>
          </p:nvPr>
        </p:nvSpPr>
        <p:spPr/>
        <p:txBody>
          <a:bodyPr/>
          <a:lstStyle/>
          <a:p>
            <a:r>
              <a:rPr lang="en-US" dirty="0"/>
              <a:t>ASSETS’22</a:t>
            </a:r>
          </a:p>
        </p:txBody>
      </p:sp>
      <p:pic>
        <p:nvPicPr>
          <p:cNvPr id="8" name="Picture 7" descr="Code of Conduct screenshot from ASSETS'22 webpage">
            <a:extLst>
              <a:ext uri="{FF2B5EF4-FFF2-40B4-BE49-F238E27FC236}">
                <a16:creationId xmlns:a16="http://schemas.microsoft.com/office/drawing/2014/main" id="{3AC6EC9D-D8F7-4218-72EA-0B979B0A3CC0}"/>
              </a:ext>
            </a:extLst>
          </p:cNvPr>
          <p:cNvPicPr>
            <a:picLocks noChangeAspect="1"/>
          </p:cNvPicPr>
          <p:nvPr/>
        </p:nvPicPr>
        <p:blipFill>
          <a:blip r:embed="rId4"/>
          <a:stretch>
            <a:fillRect/>
          </a:stretch>
        </p:blipFill>
        <p:spPr>
          <a:xfrm>
            <a:off x="6158965" y="-1"/>
            <a:ext cx="6033035" cy="7251405"/>
          </a:xfrm>
          <a:prstGeom prst="rect">
            <a:avLst/>
          </a:prstGeom>
        </p:spPr>
      </p:pic>
    </p:spTree>
    <p:extLst>
      <p:ext uri="{BB962C8B-B14F-4D97-AF65-F5344CB8AC3E}">
        <p14:creationId xmlns:p14="http://schemas.microsoft.com/office/powerpoint/2010/main" val="4029552680"/>
      </p:ext>
    </p:extLst>
  </p:cSld>
  <p:clrMapOvr>
    <a:masterClrMapping/>
  </p:clrMapOvr>
  <mc:AlternateContent xmlns:mc="http://schemas.openxmlformats.org/markup-compatibility/2006" xmlns:p14="http://schemas.microsoft.com/office/powerpoint/2010/main">
    <mc:Choice Requires="p14">
      <p:transition spd="slow" p14:dur="2000" advTm="6258"/>
    </mc:Choice>
    <mc:Fallback xmlns="">
      <p:transition spd="slow" advTm="6258"/>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SSETS'22 Covid Safety Policy webpage">
            <a:extLst>
              <a:ext uri="{FF2B5EF4-FFF2-40B4-BE49-F238E27FC236}">
                <a16:creationId xmlns:a16="http://schemas.microsoft.com/office/drawing/2014/main" id="{1C97FDE6-4255-5049-F8F1-1E219B16802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0"/>
            <a:ext cx="12237223" cy="7612912"/>
          </a:xfrm>
          <a:prstGeom prst="rect">
            <a:avLst/>
          </a:prstGeom>
        </p:spPr>
      </p:pic>
      <p:sp>
        <p:nvSpPr>
          <p:cNvPr id="10" name="Rectangle 9">
            <a:extLst>
              <a:ext uri="{FF2B5EF4-FFF2-40B4-BE49-F238E27FC236}">
                <a16:creationId xmlns:a16="http://schemas.microsoft.com/office/drawing/2014/main" id="{9B86F0D5-E83D-B68D-C939-3F0C21C776B5}"/>
              </a:ext>
            </a:extLst>
          </p:cNvPr>
          <p:cNvSpPr/>
          <p:nvPr/>
        </p:nvSpPr>
        <p:spPr>
          <a:xfrm>
            <a:off x="-119272" y="702283"/>
            <a:ext cx="2951372" cy="11106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4">
            <a:extLst>
              <a:ext uri="{FF2B5EF4-FFF2-40B4-BE49-F238E27FC236}">
                <a16:creationId xmlns:a16="http://schemas.microsoft.com/office/drawing/2014/main" id="{22F1CD90-6F6F-4D22-AE6B-EC7F8795C1E9}"/>
              </a:ext>
            </a:extLst>
          </p:cNvPr>
          <p:cNvSpPr>
            <a:spLocks noGrp="1"/>
          </p:cNvSpPr>
          <p:nvPr>
            <p:ph type="title"/>
          </p:nvPr>
        </p:nvSpPr>
        <p:spPr>
          <a:xfrm>
            <a:off x="225039" y="851547"/>
            <a:ext cx="3670864" cy="558497"/>
          </a:xfrm>
        </p:spPr>
        <p:txBody>
          <a:bodyPr>
            <a:noAutofit/>
          </a:bodyPr>
          <a:lstStyle/>
          <a:p>
            <a:r>
              <a:rPr lang="en-US" sz="4000" b="1" dirty="0">
                <a:solidFill>
                  <a:schemeClr val="bg1"/>
                </a:solidFill>
                <a:latin typeface="Bebas Neue" panose="020B0606020202050201" pitchFamily="34" charset="77"/>
              </a:rPr>
              <a:t>COVID SAFETY</a:t>
            </a:r>
          </a:p>
        </p:txBody>
      </p:sp>
      <p:sp>
        <p:nvSpPr>
          <p:cNvPr id="12" name="TextBox 11">
            <a:extLst>
              <a:ext uri="{FF2B5EF4-FFF2-40B4-BE49-F238E27FC236}">
                <a16:creationId xmlns:a16="http://schemas.microsoft.com/office/drawing/2014/main" id="{50C1D1CB-4724-E107-4E3E-7DE81263B4D3}"/>
              </a:ext>
            </a:extLst>
          </p:cNvPr>
          <p:cNvSpPr txBox="1"/>
          <p:nvPr/>
        </p:nvSpPr>
        <p:spPr>
          <a:xfrm>
            <a:off x="310100" y="1319498"/>
            <a:ext cx="2384974" cy="338554"/>
          </a:xfrm>
          <a:prstGeom prst="rect">
            <a:avLst/>
          </a:prstGeom>
          <a:noFill/>
        </p:spPr>
        <p:txBody>
          <a:bodyPr wrap="square" lIns="0" tIns="45720" bIns="45720" rtlCol="0">
            <a:spAutoFit/>
          </a:bodyPr>
          <a:lstStyle/>
          <a:p>
            <a:r>
              <a:rPr lang="en-US" sz="1600" dirty="0">
                <a:solidFill>
                  <a:schemeClr val="bg1"/>
                </a:solidFill>
                <a:latin typeface="Segoe Condensed" panose="020B0606040200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https://bit.ly/ASSETS22-COVID</a:t>
            </a:r>
            <a:r>
              <a:rPr lang="en-US" sz="1600" dirty="0">
                <a:solidFill>
                  <a:schemeClr val="bg1"/>
                </a:solidFill>
                <a:latin typeface="Segoe Condensed" panose="020B0606040200020203" pitchFamily="34" charset="0"/>
                <a:cs typeface="Segoe UI Light" panose="020B0502040204020203" pitchFamily="34" charset="0"/>
              </a:rPr>
              <a:t> </a:t>
            </a:r>
          </a:p>
        </p:txBody>
      </p:sp>
    </p:spTree>
    <p:extLst>
      <p:ext uri="{BB962C8B-B14F-4D97-AF65-F5344CB8AC3E}">
        <p14:creationId xmlns:p14="http://schemas.microsoft.com/office/powerpoint/2010/main" val="2933144983"/>
      </p:ext>
    </p:extLst>
  </p:cSld>
  <p:clrMapOvr>
    <a:masterClrMapping/>
  </p:clrMapOvr>
  <mc:AlternateContent xmlns:mc="http://schemas.openxmlformats.org/markup-compatibility/2006" xmlns:p14="http://schemas.microsoft.com/office/powerpoint/2010/main">
    <mc:Choice Requires="p14">
      <p:transition spd="slow" p14:dur="2000" advTm="2345"/>
    </mc:Choice>
    <mc:Fallback xmlns="">
      <p:transition spd="slow" advTm="2345"/>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4EC618-F7C8-1D98-0870-ABDF1CFA9A62}"/>
              </a:ext>
            </a:extLst>
          </p:cNvPr>
          <p:cNvSpPr>
            <a:spLocks noGrp="1"/>
          </p:cNvSpPr>
          <p:nvPr>
            <p:ph type="title"/>
          </p:nvPr>
        </p:nvSpPr>
        <p:spPr/>
        <p:txBody>
          <a:bodyPr/>
          <a:lstStyle/>
          <a:p>
            <a:r>
              <a:rPr lang="en-US" dirty="0"/>
              <a:t>Masks are required at all assets events</a:t>
            </a:r>
          </a:p>
        </p:txBody>
      </p:sp>
      <p:sp>
        <p:nvSpPr>
          <p:cNvPr id="5" name="Content Placeholder 4">
            <a:extLst>
              <a:ext uri="{FF2B5EF4-FFF2-40B4-BE49-F238E27FC236}">
                <a16:creationId xmlns:a16="http://schemas.microsoft.com/office/drawing/2014/main" id="{D3643C82-7817-472D-083C-8622001F662C}"/>
              </a:ext>
            </a:extLst>
          </p:cNvPr>
          <p:cNvSpPr>
            <a:spLocks noGrp="1"/>
          </p:cNvSpPr>
          <p:nvPr>
            <p:ph sz="quarter" idx="13"/>
          </p:nvPr>
        </p:nvSpPr>
        <p:spPr/>
        <p:txBody>
          <a:bodyPr/>
          <a:lstStyle/>
          <a:p>
            <a:r>
              <a:rPr lang="en-US" dirty="0"/>
              <a:t>ASSETS’22</a:t>
            </a:r>
          </a:p>
        </p:txBody>
      </p:sp>
      <p:pic>
        <p:nvPicPr>
          <p:cNvPr id="33794" name="Picture 2" descr="Two people wearing BendShape ClearMasks">
            <a:extLst>
              <a:ext uri="{FF2B5EF4-FFF2-40B4-BE49-F238E27FC236}">
                <a16:creationId xmlns:a16="http://schemas.microsoft.com/office/drawing/2014/main" id="{396B2CA0-62AC-C439-1466-F2C2BCF4A1CC}"/>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6614916" y="1916274"/>
            <a:ext cx="521927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A boy wearing an N95 mask">
            <a:extLst>
              <a:ext uri="{FF2B5EF4-FFF2-40B4-BE49-F238E27FC236}">
                <a16:creationId xmlns:a16="http://schemas.microsoft.com/office/drawing/2014/main" id="{A32759F7-370A-95F3-08ED-974C20B043F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57807" y="1915745"/>
            <a:ext cx="5141912" cy="34295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0324D6-620E-698D-F4A5-D898342B36FD}"/>
              </a:ext>
            </a:extLst>
          </p:cNvPr>
          <p:cNvSpPr txBox="1"/>
          <p:nvPr/>
        </p:nvSpPr>
        <p:spPr>
          <a:xfrm>
            <a:off x="285509" y="5358401"/>
            <a:ext cx="5214210" cy="830997"/>
          </a:xfrm>
          <a:prstGeom prst="rect">
            <a:avLst/>
          </a:prstGeom>
          <a:noFill/>
        </p:spPr>
        <p:txBody>
          <a:bodyPr wrap="square" rtlCol="0">
            <a:spAutoFit/>
          </a:bodyPr>
          <a:lstStyle/>
          <a:p>
            <a:r>
              <a:rPr lang="en-US" sz="2400" dirty="0">
                <a:latin typeface="Segoe UI" panose="020B0502040204020203" pitchFamily="34" charset="0"/>
                <a:ea typeface="Segoe UI" panose="020B0502040204020203" pitchFamily="34" charset="0"/>
                <a:cs typeface="Segoe UI" panose="020B0502040204020203" pitchFamily="34" charset="0"/>
              </a:rPr>
              <a:t>Wear a high-filtration mask</a:t>
            </a:r>
            <a:br>
              <a:rPr lang="en-US" sz="2400" dirty="0">
                <a:latin typeface="Segoe UI" panose="020B0502040204020203" pitchFamily="34" charset="0"/>
                <a:ea typeface="Segoe UI" panose="020B0502040204020203" pitchFamily="34" charset="0"/>
                <a:cs typeface="Segoe UI" panose="020B0502040204020203" pitchFamily="34" charset="0"/>
              </a:rPr>
            </a:br>
            <a:r>
              <a:rPr lang="en-US" sz="2400" b="1" dirty="0">
                <a:latin typeface="Segoe UI" panose="020B0502040204020203" pitchFamily="34" charset="0"/>
                <a:ea typeface="Segoe UI" panose="020B0502040204020203" pitchFamily="34" charset="0"/>
                <a:cs typeface="Segoe UI" panose="020B0502040204020203" pitchFamily="34" charset="0"/>
              </a:rPr>
              <a:t>N95, KF94, FFP2, or KN95</a:t>
            </a:r>
          </a:p>
        </p:txBody>
      </p:sp>
      <p:sp>
        <p:nvSpPr>
          <p:cNvPr id="9" name="TextBox 8">
            <a:extLst>
              <a:ext uri="{FF2B5EF4-FFF2-40B4-BE49-F238E27FC236}">
                <a16:creationId xmlns:a16="http://schemas.microsoft.com/office/drawing/2014/main" id="{AD68BD23-6B2B-124B-274A-01808FFA35E6}"/>
              </a:ext>
            </a:extLst>
          </p:cNvPr>
          <p:cNvSpPr txBox="1"/>
          <p:nvPr/>
        </p:nvSpPr>
        <p:spPr>
          <a:xfrm>
            <a:off x="6556483" y="5358401"/>
            <a:ext cx="5214210" cy="1200329"/>
          </a:xfrm>
          <a:prstGeom prst="rect">
            <a:avLst/>
          </a:prstGeom>
          <a:noFill/>
        </p:spPr>
        <p:txBody>
          <a:bodyPr wrap="square" rtlCol="0">
            <a:spAutoFit/>
          </a:bodyPr>
          <a:lstStyle/>
          <a:p>
            <a:r>
              <a:rPr lang="en-US" sz="2400" dirty="0">
                <a:latin typeface="Segoe UI" panose="020B0502040204020203" pitchFamily="34" charset="0"/>
                <a:ea typeface="Segoe UI" panose="020B0502040204020203" pitchFamily="34" charset="0"/>
                <a:cs typeface="Segoe UI" panose="020B0502040204020203" pitchFamily="34" charset="0"/>
              </a:rPr>
              <a:t>Or a clear mask:</a:t>
            </a:r>
          </a:p>
          <a:p>
            <a:r>
              <a:rPr lang="en-US" sz="2400" b="1" dirty="0" err="1">
                <a:latin typeface="Segoe UI" panose="020B0502040204020203" pitchFamily="34" charset="0"/>
                <a:ea typeface="Segoe UI" panose="020B0502040204020203" pitchFamily="34" charset="0"/>
                <a:cs typeface="Segoe UI" panose="020B0502040204020203" pitchFamily="34" charset="0"/>
              </a:rPr>
              <a:t>BendShape</a:t>
            </a:r>
            <a:r>
              <a:rPr lang="en-US" sz="2400" b="1" dirty="0">
                <a:latin typeface="Segoe UI" panose="020B0502040204020203" pitchFamily="34" charset="0"/>
                <a:ea typeface="Segoe UI" panose="020B0502040204020203" pitchFamily="34" charset="0"/>
                <a:cs typeface="Segoe UI" panose="020B0502040204020203" pitchFamily="34" charset="0"/>
              </a:rPr>
              <a:t> </a:t>
            </a:r>
            <a:r>
              <a:rPr lang="en-US" sz="2400" b="1" dirty="0" err="1">
                <a:latin typeface="Segoe UI" panose="020B0502040204020203" pitchFamily="34" charset="0"/>
                <a:ea typeface="Segoe UI" panose="020B0502040204020203" pitchFamily="34" charset="0"/>
                <a:cs typeface="Segoe UI" panose="020B0502040204020203" pitchFamily="34" charset="0"/>
              </a:rPr>
              <a:t>ClearMasks</a:t>
            </a:r>
            <a:br>
              <a:rPr lang="en-US" sz="2400" dirty="0">
                <a:latin typeface="Segoe UI" panose="020B0502040204020203" pitchFamily="34" charset="0"/>
                <a:ea typeface="Segoe UI" panose="020B0502040204020203" pitchFamily="34" charset="0"/>
                <a:cs typeface="Segoe UI" panose="020B0502040204020203" pitchFamily="34" charset="0"/>
              </a:rPr>
            </a:br>
            <a:endParaRPr lang="en-US" sz="2400" b="1" dirty="0">
              <a:latin typeface="Segoe UI" panose="020B0502040204020203" pitchFamily="34" charset="0"/>
              <a:ea typeface="Segoe UI" panose="020B0502040204020203" pitchFamily="34" charset="0"/>
              <a:cs typeface="Segoe UI" panose="020B0502040204020203" pitchFamily="34" charset="0"/>
            </a:endParaRPr>
          </a:p>
        </p:txBody>
      </p:sp>
      <p:grpSp>
        <p:nvGrpSpPr>
          <p:cNvPr id="16" name="Group 15">
            <a:extLst>
              <a:ext uri="{FF2B5EF4-FFF2-40B4-BE49-F238E27FC236}">
                <a16:creationId xmlns:a16="http://schemas.microsoft.com/office/drawing/2014/main" id="{6A388D46-AF0B-3F23-D0BD-3E2C6924BA45}"/>
              </a:ext>
            </a:extLst>
          </p:cNvPr>
          <p:cNvGrpSpPr/>
          <p:nvPr/>
        </p:nvGrpSpPr>
        <p:grpSpPr>
          <a:xfrm>
            <a:off x="3682999" y="1915747"/>
            <a:ext cx="2020103" cy="1513253"/>
            <a:chOff x="3682999" y="1915747"/>
            <a:chExt cx="2020103" cy="1513253"/>
          </a:xfrm>
        </p:grpSpPr>
        <p:sp>
          <p:nvSpPr>
            <p:cNvPr id="11" name="Diagonal Stripe 10">
              <a:extLst>
                <a:ext uri="{FF2B5EF4-FFF2-40B4-BE49-F238E27FC236}">
                  <a16:creationId xmlns:a16="http://schemas.microsoft.com/office/drawing/2014/main" id="{741FBE86-2E40-F406-3E4A-7D8443EBECAD}"/>
                </a:ext>
              </a:extLst>
            </p:cNvPr>
            <p:cNvSpPr/>
            <p:nvPr/>
          </p:nvSpPr>
          <p:spPr>
            <a:xfrm rot="5400000">
              <a:off x="3834732" y="1764014"/>
              <a:ext cx="1513253" cy="1816719"/>
            </a:xfrm>
            <a:prstGeom prst="diagStripe">
              <a:avLst>
                <a:gd name="adj" fmla="val 5830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387329D9-2628-415F-4804-3AE2D1B8BA11}"/>
                </a:ext>
              </a:extLst>
            </p:cNvPr>
            <p:cNvSpPr txBox="1"/>
            <p:nvPr/>
          </p:nvSpPr>
          <p:spPr>
            <a:xfrm rot="2340000">
              <a:off x="3928440" y="2392728"/>
              <a:ext cx="1774662" cy="369332"/>
            </a:xfrm>
            <a:prstGeom prst="rect">
              <a:avLst/>
            </a:prstGeom>
            <a:noFill/>
          </p:spPr>
          <p:txBody>
            <a:bodyPr wrap="square" rtlCol="0">
              <a:spAutoFit/>
            </a:bodyPr>
            <a:lstStyle/>
            <a:p>
              <a:pPr algn="l"/>
              <a:r>
                <a:rPr lang="en-US" b="1" dirty="0">
                  <a:solidFill>
                    <a:schemeClr val="bg1"/>
                  </a:solidFill>
                  <a:latin typeface="Segoe Condensed" panose="020B0606040200020203" pitchFamily="34" charset="0"/>
                  <a:ea typeface="Segoe UI" panose="020B0502040204020203" pitchFamily="34" charset="0"/>
                  <a:cs typeface="Segoe UI" panose="020B0502040204020203" pitchFamily="34" charset="0"/>
                </a:rPr>
                <a:t>160 N95s </a:t>
              </a:r>
              <a:r>
                <a:rPr lang="en-US" dirty="0">
                  <a:solidFill>
                    <a:schemeClr val="bg1"/>
                  </a:solidFill>
                  <a:latin typeface="Segoe Condensed" panose="020B0606040200020203" pitchFamily="34" charset="0"/>
                  <a:ea typeface="Segoe UI" panose="020B0502040204020203" pitchFamily="34" charset="0"/>
                  <a:cs typeface="Segoe UI" panose="020B0502040204020203" pitchFamily="34" charset="0"/>
                </a:rPr>
                <a:t>Avail.</a:t>
              </a:r>
            </a:p>
          </p:txBody>
        </p:sp>
      </p:grpSp>
      <p:grpSp>
        <p:nvGrpSpPr>
          <p:cNvPr id="17" name="Group 16">
            <a:extLst>
              <a:ext uri="{FF2B5EF4-FFF2-40B4-BE49-F238E27FC236}">
                <a16:creationId xmlns:a16="http://schemas.microsoft.com/office/drawing/2014/main" id="{3E12491C-4D03-3071-EC6A-83B589BFCBEB}"/>
              </a:ext>
            </a:extLst>
          </p:cNvPr>
          <p:cNvGrpSpPr/>
          <p:nvPr/>
        </p:nvGrpSpPr>
        <p:grpSpPr>
          <a:xfrm>
            <a:off x="10017474" y="1915747"/>
            <a:ext cx="2120336" cy="1513253"/>
            <a:chOff x="10017474" y="1915747"/>
            <a:chExt cx="2120336" cy="1513253"/>
          </a:xfrm>
        </p:grpSpPr>
        <p:sp>
          <p:nvSpPr>
            <p:cNvPr id="13" name="Diagonal Stripe 12">
              <a:extLst>
                <a:ext uri="{FF2B5EF4-FFF2-40B4-BE49-F238E27FC236}">
                  <a16:creationId xmlns:a16="http://schemas.microsoft.com/office/drawing/2014/main" id="{DDA0BC9D-7544-50A7-F5FC-99FC03CBFE2A}"/>
                </a:ext>
              </a:extLst>
            </p:cNvPr>
            <p:cNvSpPr/>
            <p:nvPr/>
          </p:nvSpPr>
          <p:spPr>
            <a:xfrm rot="5400000">
              <a:off x="10169207" y="1764014"/>
              <a:ext cx="1513253" cy="1816719"/>
            </a:xfrm>
            <a:prstGeom prst="diagStripe">
              <a:avLst>
                <a:gd name="adj" fmla="val 5830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11D868F0-C657-7E47-DD72-73C9A284E03A}"/>
                </a:ext>
              </a:extLst>
            </p:cNvPr>
            <p:cNvSpPr txBox="1"/>
            <p:nvPr/>
          </p:nvSpPr>
          <p:spPr>
            <a:xfrm rot="2340000">
              <a:off x="10164590" y="2366306"/>
              <a:ext cx="1973220" cy="369332"/>
            </a:xfrm>
            <a:prstGeom prst="rect">
              <a:avLst/>
            </a:prstGeom>
            <a:noFill/>
          </p:spPr>
          <p:txBody>
            <a:bodyPr wrap="square" rtlCol="0">
              <a:spAutoFit/>
            </a:bodyPr>
            <a:lstStyle/>
            <a:p>
              <a:pPr algn="ctr"/>
              <a:r>
                <a:rPr lang="en-US" b="1" dirty="0">
                  <a:solidFill>
                    <a:schemeClr val="bg1"/>
                  </a:solidFill>
                  <a:latin typeface="Segoe Condensed" panose="020B0606040200020203" pitchFamily="34" charset="0"/>
                  <a:ea typeface="Segoe UI" panose="020B0502040204020203" pitchFamily="34" charset="0"/>
                  <a:cs typeface="Segoe UI" panose="020B0502040204020203" pitchFamily="34" charset="0"/>
                </a:rPr>
                <a:t>50 </a:t>
              </a:r>
              <a:r>
                <a:rPr lang="en-US" b="1" dirty="0" err="1">
                  <a:solidFill>
                    <a:schemeClr val="bg1"/>
                  </a:solidFill>
                  <a:latin typeface="Segoe Condensed" panose="020B0606040200020203" pitchFamily="34" charset="0"/>
                  <a:ea typeface="Segoe UI" panose="020B0502040204020203" pitchFamily="34" charset="0"/>
                  <a:cs typeface="Segoe UI" panose="020B0502040204020203" pitchFamily="34" charset="0"/>
                </a:rPr>
                <a:t>ClearMasks</a:t>
              </a:r>
              <a:r>
                <a:rPr lang="en-US" b="1" dirty="0">
                  <a:solidFill>
                    <a:schemeClr val="bg1"/>
                  </a:solidFill>
                  <a:latin typeface="Segoe Condensed" panose="020B0606040200020203" pitchFamily="34" charset="0"/>
                  <a:ea typeface="Segoe UI" panose="020B0502040204020203" pitchFamily="34" charset="0"/>
                  <a:cs typeface="Segoe UI" panose="020B0502040204020203" pitchFamily="34" charset="0"/>
                </a:rPr>
                <a:t> </a:t>
              </a:r>
              <a:r>
                <a:rPr lang="en-US" dirty="0">
                  <a:solidFill>
                    <a:schemeClr val="bg1"/>
                  </a:solidFill>
                  <a:latin typeface="Segoe Condensed" panose="020B0606040200020203" pitchFamily="34" charset="0"/>
                  <a:ea typeface="Segoe UI" panose="020B0502040204020203" pitchFamily="34" charset="0"/>
                  <a:cs typeface="Segoe UI" panose="020B0502040204020203" pitchFamily="34" charset="0"/>
                </a:rPr>
                <a:t>Avail.</a:t>
              </a:r>
            </a:p>
          </p:txBody>
        </p:sp>
      </p:grpSp>
    </p:spTree>
    <p:custDataLst>
      <p:tags r:id="rId1"/>
    </p:custDataLst>
    <p:extLst>
      <p:ext uri="{BB962C8B-B14F-4D97-AF65-F5344CB8AC3E}">
        <p14:creationId xmlns:p14="http://schemas.microsoft.com/office/powerpoint/2010/main" val="3955894510"/>
      </p:ext>
    </p:extLst>
  </p:cSld>
  <p:clrMapOvr>
    <a:masterClrMapping/>
  </p:clrMapOvr>
  <mc:AlternateContent xmlns:mc="http://schemas.openxmlformats.org/markup-compatibility/2006" xmlns:p14="http://schemas.microsoft.com/office/powerpoint/2010/main">
    <mc:Choice Requires="p14">
      <p:transition spd="slow" p14:dur="2000" advTm="31928"/>
    </mc:Choice>
    <mc:Fallback xmlns="">
      <p:transition spd="slow" advTm="319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90"/>
                                          </p:val>
                                        </p:tav>
                                        <p:tav tm="100000">
                                          <p:val>
                                            <p:fltVal val="0"/>
                                          </p:val>
                                        </p:tav>
                                      </p:tavLst>
                                    </p:anim>
                                    <p:animEffect transition="in" filter="fade">
                                      <p:cBhvr>
                                        <p:cTn id="10" dur="500"/>
                                        <p:tgtEl>
                                          <p:spTgt spid="16"/>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 calcmode="lin" valueType="num">
                                      <p:cBhvr>
                                        <p:cTn id="15" dur="500" fill="hold"/>
                                        <p:tgtEl>
                                          <p:spTgt spid="17"/>
                                        </p:tgtEl>
                                        <p:attrNameLst>
                                          <p:attrName>style.rotation</p:attrName>
                                        </p:attrNameLst>
                                      </p:cBhvr>
                                      <p:tavLst>
                                        <p:tav tm="0">
                                          <p:val>
                                            <p:fltVal val="90"/>
                                          </p:val>
                                        </p:tav>
                                        <p:tav tm="100000">
                                          <p:val>
                                            <p:fltVal val="0"/>
                                          </p:val>
                                        </p:tav>
                                      </p:tavLst>
                                    </p:anim>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998A-228F-9252-652F-D3A95250C1E5}"/>
              </a:ext>
            </a:extLst>
          </p:cNvPr>
          <p:cNvSpPr>
            <a:spLocks noGrp="1"/>
          </p:cNvSpPr>
          <p:nvPr>
            <p:ph type="title"/>
          </p:nvPr>
        </p:nvSpPr>
        <p:spPr>
          <a:xfrm>
            <a:off x="341029" y="668602"/>
            <a:ext cx="6275671" cy="701438"/>
          </a:xfrm>
        </p:spPr>
        <p:txBody>
          <a:bodyPr/>
          <a:lstStyle/>
          <a:p>
            <a:r>
              <a:rPr lang="en-US" dirty="0"/>
              <a:t>COVID Protocol</a:t>
            </a:r>
          </a:p>
        </p:txBody>
      </p:sp>
      <p:sp>
        <p:nvSpPr>
          <p:cNvPr id="3" name="Content Placeholder 2">
            <a:extLst>
              <a:ext uri="{FF2B5EF4-FFF2-40B4-BE49-F238E27FC236}">
                <a16:creationId xmlns:a16="http://schemas.microsoft.com/office/drawing/2014/main" id="{72B609A6-94B8-17B5-E3C5-AF31D89F98BB}"/>
              </a:ext>
            </a:extLst>
          </p:cNvPr>
          <p:cNvSpPr>
            <a:spLocks noGrp="1"/>
          </p:cNvSpPr>
          <p:nvPr>
            <p:ph idx="1"/>
          </p:nvPr>
        </p:nvSpPr>
        <p:spPr>
          <a:xfrm>
            <a:off x="341028" y="1566350"/>
            <a:ext cx="6275671" cy="5063050"/>
          </a:xfrm>
        </p:spPr>
        <p:txBody>
          <a:bodyPr>
            <a:normAutofit/>
          </a:bodyPr>
          <a:lstStyle/>
          <a:p>
            <a:r>
              <a:rPr lang="en-US" sz="2800" b="1" dirty="0">
                <a:solidFill>
                  <a:srgbClr val="444D5F"/>
                </a:solidFill>
                <a:effectLst/>
              </a:rPr>
              <a:t>If you feel sick </a:t>
            </a:r>
            <a:r>
              <a:rPr lang="en-US" sz="2800" dirty="0">
                <a:solidFill>
                  <a:srgbClr val="444D5F"/>
                </a:solidFill>
                <a:effectLst/>
              </a:rPr>
              <a:t>during the conference, email </a:t>
            </a:r>
            <a:r>
              <a:rPr lang="en-US" sz="2800" u="sng" dirty="0">
                <a:solidFill>
                  <a:srgbClr val="2F68BD"/>
                </a:solidFill>
                <a:effectLst/>
                <a:hlinkClick r:id="rId3"/>
              </a:rPr>
              <a:t>conferencestaff@acm.org</a:t>
            </a:r>
            <a:r>
              <a:rPr lang="en-US" sz="2800" dirty="0">
                <a:solidFill>
                  <a:srgbClr val="444D5F"/>
                </a:solidFill>
                <a:effectLst/>
              </a:rPr>
              <a:t>, take a rapid antigen test, and stay in your hotel room.</a:t>
            </a:r>
          </a:p>
          <a:p>
            <a:r>
              <a:rPr lang="en-US" sz="2800" dirty="0">
                <a:solidFill>
                  <a:srgbClr val="444D5F"/>
                </a:solidFill>
              </a:rPr>
              <a:t>We have </a:t>
            </a:r>
            <a:r>
              <a:rPr lang="en-US" sz="2800" b="1" dirty="0">
                <a:solidFill>
                  <a:srgbClr val="444D5F"/>
                </a:solidFill>
              </a:rPr>
              <a:t>40 antigen tests</a:t>
            </a:r>
          </a:p>
          <a:p>
            <a:r>
              <a:rPr lang="en-US" sz="2800" dirty="0"/>
              <a:t>If you test positive within 10 days of ASSETS, report result to:</a:t>
            </a:r>
            <a:br>
              <a:rPr lang="en-US" sz="2800" dirty="0"/>
            </a:br>
            <a:r>
              <a:rPr lang="en-US" sz="2800" u="sng" dirty="0">
                <a:solidFill>
                  <a:srgbClr val="2F68BD"/>
                </a:solidFill>
                <a:effectLst/>
                <a:hlinkClick r:id="rId3"/>
              </a:rPr>
              <a:t>conferencestaff@acm.org</a:t>
            </a:r>
            <a:endParaRPr lang="en-US" sz="2800" u="sng" dirty="0">
              <a:solidFill>
                <a:srgbClr val="2F68BD"/>
              </a:solidFill>
              <a:effectLst/>
            </a:endParaRPr>
          </a:p>
        </p:txBody>
      </p:sp>
      <p:sp>
        <p:nvSpPr>
          <p:cNvPr id="4" name="Content Placeholder 3">
            <a:extLst>
              <a:ext uri="{FF2B5EF4-FFF2-40B4-BE49-F238E27FC236}">
                <a16:creationId xmlns:a16="http://schemas.microsoft.com/office/drawing/2014/main" id="{FE7D878E-0716-A697-E1EF-365F521A72D5}"/>
              </a:ext>
            </a:extLst>
          </p:cNvPr>
          <p:cNvSpPr>
            <a:spLocks noGrp="1"/>
          </p:cNvSpPr>
          <p:nvPr>
            <p:ph sz="quarter" idx="13"/>
          </p:nvPr>
        </p:nvSpPr>
        <p:spPr/>
        <p:txBody>
          <a:bodyPr/>
          <a:lstStyle/>
          <a:p>
            <a:r>
              <a:rPr lang="en-US" dirty="0"/>
              <a:t>ASSETS’22</a:t>
            </a:r>
          </a:p>
        </p:txBody>
      </p:sp>
      <p:pic>
        <p:nvPicPr>
          <p:cNvPr id="34818" name="Picture 2" descr="A person wearing a mask">
            <a:extLst>
              <a:ext uri="{FF2B5EF4-FFF2-40B4-BE49-F238E27FC236}">
                <a16:creationId xmlns:a16="http://schemas.microsoft.com/office/drawing/2014/main" id="{E5225AE6-B0C0-64A5-8422-816AFBA09FAB}"/>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6691028" y="0"/>
            <a:ext cx="5500972" cy="685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119515"/>
      </p:ext>
    </p:extLst>
  </p:cSld>
  <p:clrMapOvr>
    <a:masterClrMapping/>
  </p:clrMapOvr>
  <mc:AlternateContent xmlns:mc="http://schemas.openxmlformats.org/markup-compatibility/2006" xmlns:p14="http://schemas.microsoft.com/office/powerpoint/2010/main">
    <mc:Choice Requires="p14">
      <p:transition spd="slow" p14:dur="2000" advTm="5730"/>
    </mc:Choice>
    <mc:Fallback xmlns="">
      <p:transition spd="slow" advTm="573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D328-DB9E-C2B0-AA08-BFDBB3E80E2E}"/>
              </a:ext>
            </a:extLst>
          </p:cNvPr>
          <p:cNvSpPr>
            <a:spLocks noGrp="1"/>
          </p:cNvSpPr>
          <p:nvPr>
            <p:ph type="title"/>
          </p:nvPr>
        </p:nvSpPr>
        <p:spPr/>
        <p:txBody>
          <a:bodyPr/>
          <a:lstStyle/>
          <a:p>
            <a:r>
              <a:rPr lang="en-US" dirty="0"/>
              <a:t>Quiet room: Room 102</a:t>
            </a:r>
          </a:p>
        </p:txBody>
      </p:sp>
      <p:sp>
        <p:nvSpPr>
          <p:cNvPr id="3" name="Content Placeholder 2">
            <a:extLst>
              <a:ext uri="{FF2B5EF4-FFF2-40B4-BE49-F238E27FC236}">
                <a16:creationId xmlns:a16="http://schemas.microsoft.com/office/drawing/2014/main" id="{8C2C32DB-08A0-81B8-7DA3-E443E204B163}"/>
              </a:ext>
            </a:extLst>
          </p:cNvPr>
          <p:cNvSpPr>
            <a:spLocks noGrp="1"/>
          </p:cNvSpPr>
          <p:nvPr>
            <p:ph idx="1"/>
          </p:nvPr>
        </p:nvSpPr>
        <p:spPr>
          <a:xfrm>
            <a:off x="341029" y="1566350"/>
            <a:ext cx="6388955" cy="5063050"/>
          </a:xfrm>
        </p:spPr>
        <p:txBody>
          <a:bodyPr/>
          <a:lstStyle/>
          <a:p>
            <a:r>
              <a:rPr lang="en-US" dirty="0"/>
              <a:t>If you need space to yourself</a:t>
            </a:r>
          </a:p>
          <a:p>
            <a:r>
              <a:rPr lang="en-US" dirty="0"/>
              <a:t>There is a bathroom</a:t>
            </a:r>
          </a:p>
          <a:p>
            <a:r>
              <a:rPr lang="en-US" dirty="0"/>
              <a:t>You can get a key from an SV</a:t>
            </a:r>
          </a:p>
          <a:p>
            <a:endParaRPr lang="en-US" dirty="0"/>
          </a:p>
        </p:txBody>
      </p:sp>
      <p:sp>
        <p:nvSpPr>
          <p:cNvPr id="4" name="Content Placeholder 3">
            <a:extLst>
              <a:ext uri="{FF2B5EF4-FFF2-40B4-BE49-F238E27FC236}">
                <a16:creationId xmlns:a16="http://schemas.microsoft.com/office/drawing/2014/main" id="{67A31202-0B3D-437C-826C-F43A88042166}"/>
              </a:ext>
            </a:extLst>
          </p:cNvPr>
          <p:cNvSpPr>
            <a:spLocks noGrp="1"/>
          </p:cNvSpPr>
          <p:nvPr>
            <p:ph sz="quarter" idx="13"/>
          </p:nvPr>
        </p:nvSpPr>
        <p:spPr/>
        <p:txBody>
          <a:bodyPr/>
          <a:lstStyle/>
          <a:p>
            <a:r>
              <a:rPr lang="en-US" dirty="0"/>
              <a:t>ASSETS’22</a:t>
            </a:r>
          </a:p>
        </p:txBody>
      </p:sp>
      <p:pic>
        <p:nvPicPr>
          <p:cNvPr id="12" name="Picture 11" descr="A picture containing floor, indoor, red, wall&#10;&#10;Description automatically generated">
            <a:extLst>
              <a:ext uri="{FF2B5EF4-FFF2-40B4-BE49-F238E27FC236}">
                <a16:creationId xmlns:a16="http://schemas.microsoft.com/office/drawing/2014/main" id="{8CD6D2F4-EE47-72A5-762E-55CDC48A7A0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473952" y="0"/>
            <a:ext cx="5718048" cy="6858000"/>
          </a:xfrm>
          <a:prstGeom prst="rect">
            <a:avLst/>
          </a:prstGeom>
        </p:spPr>
      </p:pic>
    </p:spTree>
    <p:extLst>
      <p:ext uri="{BB962C8B-B14F-4D97-AF65-F5344CB8AC3E}">
        <p14:creationId xmlns:p14="http://schemas.microsoft.com/office/powerpoint/2010/main" val="144416241"/>
      </p:ext>
    </p:extLst>
  </p:cSld>
  <p:clrMapOvr>
    <a:masterClrMapping/>
  </p:clrMapOvr>
  <mc:AlternateContent xmlns:mc="http://schemas.openxmlformats.org/markup-compatibility/2006" xmlns:p14="http://schemas.microsoft.com/office/powerpoint/2010/main">
    <mc:Choice Requires="p14">
      <p:transition spd="slow" p14:dur="2000" advTm="2010"/>
    </mc:Choice>
    <mc:Fallback xmlns="">
      <p:transition spd="slow" advTm="201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5BCEC-5953-BD97-CD17-4243412B3CF7}"/>
              </a:ext>
            </a:extLst>
          </p:cNvPr>
          <p:cNvSpPr>
            <a:spLocks noGrp="1"/>
          </p:cNvSpPr>
          <p:nvPr>
            <p:ph type="ctrTitle"/>
          </p:nvPr>
        </p:nvSpPr>
        <p:spPr/>
        <p:txBody>
          <a:bodyPr/>
          <a:lstStyle/>
          <a:p>
            <a:r>
              <a:rPr lang="en-US" dirty="0"/>
              <a:t>Conferences Are About People</a:t>
            </a:r>
          </a:p>
        </p:txBody>
      </p:sp>
    </p:spTree>
    <p:extLst>
      <p:ext uri="{BB962C8B-B14F-4D97-AF65-F5344CB8AC3E}">
        <p14:creationId xmlns:p14="http://schemas.microsoft.com/office/powerpoint/2010/main" val="1701823842"/>
      </p:ext>
    </p:extLst>
  </p:cSld>
  <p:clrMapOvr>
    <a:masterClrMapping/>
  </p:clrMapOvr>
  <mc:AlternateContent xmlns:mc="http://schemas.openxmlformats.org/markup-compatibility/2006" xmlns:p14="http://schemas.microsoft.com/office/powerpoint/2010/main">
    <mc:Choice Requires="p14">
      <p:transition spd="slow" p14:dur="2000" advTm="6062"/>
    </mc:Choice>
    <mc:Fallback xmlns="">
      <p:transition spd="slow" advTm="606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SETS 2022 logo composed of a PCB-style Parthenon outline with three people standing and communicating with each other in the Parthenon, representing three main iconic disabilities: blind, mobility impaired, deaf and hard of hearing. Under the parthenon, it reads ASSETS 2022. The background has intersecting blue and purple watercolors and all other assets are white color.">
            <a:extLst>
              <a:ext uri="{FF2B5EF4-FFF2-40B4-BE49-F238E27FC236}">
                <a16:creationId xmlns:a16="http://schemas.microsoft.com/office/drawing/2014/main" id="{2310BEBC-E9A7-9881-1D1D-4C6AFAB87709}"/>
              </a:ext>
            </a:extLst>
          </p:cNvPr>
          <p:cNvPicPr>
            <a:picLocks noChangeAspect="1"/>
          </p:cNvPicPr>
          <p:nvPr/>
        </p:nvPicPr>
        <p:blipFill>
          <a:blip r:embed="rId3"/>
          <a:stretch>
            <a:fillRect/>
          </a:stretch>
        </p:blipFill>
        <p:spPr>
          <a:xfrm>
            <a:off x="2628901" y="-1"/>
            <a:ext cx="6934199" cy="6934199"/>
          </a:xfrm>
          <a:prstGeom prst="rect">
            <a:avLst/>
          </a:prstGeom>
        </p:spPr>
      </p:pic>
      <p:sp>
        <p:nvSpPr>
          <p:cNvPr id="2" name="TextBox 1">
            <a:extLst>
              <a:ext uri="{FF2B5EF4-FFF2-40B4-BE49-F238E27FC236}">
                <a16:creationId xmlns:a16="http://schemas.microsoft.com/office/drawing/2014/main" id="{5AC04707-1556-8FA4-179D-20F87AD1FE4A}"/>
              </a:ext>
            </a:extLst>
          </p:cNvPr>
          <p:cNvSpPr txBox="1"/>
          <p:nvPr/>
        </p:nvSpPr>
        <p:spPr>
          <a:xfrm>
            <a:off x="3982276" y="5378583"/>
            <a:ext cx="4194314" cy="523220"/>
          </a:xfrm>
          <a:prstGeom prst="rect">
            <a:avLst/>
          </a:prstGeom>
          <a:noFill/>
        </p:spPr>
        <p:txBody>
          <a:bodyPr wrap="square">
            <a:spAutoFit/>
          </a:bodyPr>
          <a:lstStyle/>
          <a:p>
            <a:pPr algn="ctr"/>
            <a:r>
              <a:rPr lang="en-US" sz="1400"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The 24th International ACM SIGACCESS Conference on Computers and Accessibility</a:t>
            </a:r>
            <a:endPar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9F4C8589-1EC8-A24F-5FDA-0DBC41D3D3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59176" y="5904780"/>
            <a:ext cx="182880" cy="182880"/>
          </a:xfrm>
          <a:prstGeom prst="rect">
            <a:avLst/>
          </a:prstGeom>
        </p:spPr>
      </p:pic>
      <p:pic>
        <p:nvPicPr>
          <p:cNvPr id="6" name="Graphic 5">
            <a:extLst>
              <a:ext uri="{FF2B5EF4-FFF2-40B4-BE49-F238E27FC236}">
                <a16:creationId xmlns:a16="http://schemas.microsoft.com/office/drawing/2014/main" id="{6670FD98-26A6-7EEC-26F0-A0767651A719}"/>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3316" y="5904780"/>
            <a:ext cx="182880" cy="182880"/>
          </a:xfrm>
          <a:prstGeom prst="rect">
            <a:avLst/>
          </a:prstGeom>
        </p:spPr>
      </p:pic>
      <p:sp>
        <p:nvSpPr>
          <p:cNvPr id="8" name="TextBox 7">
            <a:extLst>
              <a:ext uri="{FF2B5EF4-FFF2-40B4-BE49-F238E27FC236}">
                <a16:creationId xmlns:a16="http://schemas.microsoft.com/office/drawing/2014/main" id="{47152222-F68D-E06E-C0FD-5E5FC237D18F}"/>
              </a:ext>
            </a:extLst>
          </p:cNvPr>
          <p:cNvSpPr txBox="1"/>
          <p:nvPr/>
        </p:nvSpPr>
        <p:spPr>
          <a:xfrm>
            <a:off x="4872507" y="5870375"/>
            <a:ext cx="1316480" cy="304699"/>
          </a:xfrm>
          <a:prstGeom prst="rect">
            <a:avLst/>
          </a:prstGeom>
          <a:noFill/>
        </p:spPr>
        <p:txBody>
          <a:bodyPr wrap="square">
            <a:spAutoFit/>
          </a:bodyPr>
          <a:lstStyle/>
          <a:p>
            <a:r>
              <a:rPr lang="en-US" sz="1200" dirty="0">
                <a:solidFill>
                  <a:schemeClr val="bg1"/>
                </a:solidFill>
                <a:effectLst/>
                <a:latin typeface="Segoe UI Light" panose="020B0502040204020203" pitchFamily="34" charset="0"/>
                <a:ea typeface="Segoe UI" panose="020B0502040204020203" pitchFamily="34" charset="0"/>
                <a:cs typeface="Segoe UI" panose="020B0502040204020203" pitchFamily="34" charset="0"/>
              </a:rPr>
              <a:t>Athens, Greece</a:t>
            </a:r>
            <a:endParaRPr lang="en-US" sz="12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B28B7C9-A8BA-7F9F-BE57-C51152B5EEF0}"/>
              </a:ext>
            </a:extLst>
          </p:cNvPr>
          <p:cNvSpPr txBox="1"/>
          <p:nvPr/>
        </p:nvSpPr>
        <p:spPr>
          <a:xfrm>
            <a:off x="6571635" y="5870973"/>
            <a:ext cx="904467" cy="276999"/>
          </a:xfrm>
          <a:prstGeom prst="rect">
            <a:avLst/>
          </a:prstGeom>
          <a:noFill/>
        </p:spPr>
        <p:txBody>
          <a:bodyPr wrap="square">
            <a:spAutoFit/>
          </a:bodyPr>
          <a:lstStyle/>
          <a:p>
            <a:r>
              <a:rPr lang="en-US" sz="1200" dirty="0">
                <a:solidFill>
                  <a:schemeClr val="bg1"/>
                </a:solidFill>
                <a:effectLst/>
                <a:latin typeface="Segoe UI Light" panose="020B0502040204020203" pitchFamily="34" charset="0"/>
                <a:ea typeface="Segoe UI" panose="020B0502040204020203" pitchFamily="34" charset="0"/>
                <a:cs typeface="Segoe UI" panose="020B0502040204020203" pitchFamily="34" charset="0"/>
              </a:rPr>
              <a:t>Oct 23-26</a:t>
            </a:r>
            <a:endParaRPr lang="en-US" sz="12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F40E688B-9AFE-0490-9CF2-F119D01DFDAF}"/>
              </a:ext>
            </a:extLst>
          </p:cNvPr>
          <p:cNvSpPr>
            <a:spLocks noGrp="1"/>
          </p:cNvSpPr>
          <p:nvPr>
            <p:ph type="ctrTitle"/>
          </p:nvPr>
        </p:nvSpPr>
        <p:spPr>
          <a:xfrm>
            <a:off x="300507" y="-744307"/>
            <a:ext cx="9144000" cy="523220"/>
          </a:xfrm>
        </p:spPr>
        <p:txBody>
          <a:bodyPr>
            <a:normAutofit fontScale="90000"/>
          </a:bodyPr>
          <a:lstStyle/>
          <a:p>
            <a:pPr algn="l"/>
            <a:r>
              <a:rPr lang="en-US" sz="3600" dirty="0">
                <a:solidFill>
                  <a:srgbClr val="ECECEC"/>
                </a:solidFill>
              </a:rPr>
              <a:t>Let’s make this the best ASSETS ever</a:t>
            </a:r>
          </a:p>
        </p:txBody>
      </p:sp>
    </p:spTree>
    <p:extLst>
      <p:ext uri="{BB962C8B-B14F-4D97-AF65-F5344CB8AC3E}">
        <p14:creationId xmlns:p14="http://schemas.microsoft.com/office/powerpoint/2010/main" val="106794249"/>
      </p:ext>
    </p:extLst>
  </p:cSld>
  <p:clrMapOvr>
    <a:masterClrMapping/>
  </p:clrMapOvr>
  <mc:AlternateContent xmlns:mc="http://schemas.openxmlformats.org/markup-compatibility/2006" xmlns:p14="http://schemas.microsoft.com/office/powerpoint/2010/main">
    <mc:Choice Requires="p14">
      <p:transition spd="slow" p14:dur="2000" advTm="2578"/>
    </mc:Choice>
    <mc:Fallback xmlns="">
      <p:transition spd="slow" advTm="2578"/>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20971-5C6D-109F-ACC0-B89B4A941020}"/>
              </a:ext>
            </a:extLst>
          </p:cNvPr>
          <p:cNvSpPr>
            <a:spLocks noGrp="1"/>
          </p:cNvSpPr>
          <p:nvPr>
            <p:ph type="title"/>
          </p:nvPr>
        </p:nvSpPr>
        <p:spPr/>
        <p:txBody>
          <a:bodyPr/>
          <a:lstStyle/>
          <a:p>
            <a:r>
              <a:rPr lang="en-US" dirty="0"/>
              <a:t>KEYNOTE SPEAKER: HABEN GIRMA</a:t>
            </a:r>
          </a:p>
        </p:txBody>
      </p:sp>
      <p:sp>
        <p:nvSpPr>
          <p:cNvPr id="5" name="Content Placeholder 4">
            <a:extLst>
              <a:ext uri="{FF2B5EF4-FFF2-40B4-BE49-F238E27FC236}">
                <a16:creationId xmlns:a16="http://schemas.microsoft.com/office/drawing/2014/main" id="{49D8634B-F80F-4B53-70B2-F5D6428398E8}"/>
              </a:ext>
            </a:extLst>
          </p:cNvPr>
          <p:cNvSpPr>
            <a:spLocks noGrp="1"/>
          </p:cNvSpPr>
          <p:nvPr>
            <p:ph idx="1"/>
          </p:nvPr>
        </p:nvSpPr>
        <p:spPr>
          <a:xfrm>
            <a:off x="3866147" y="1566350"/>
            <a:ext cx="7971357" cy="5291650"/>
          </a:xfrm>
        </p:spPr>
        <p:txBody>
          <a:bodyPr>
            <a:normAutofit fontScale="92500" lnSpcReduction="10000"/>
          </a:bodyPr>
          <a:lstStyle/>
          <a:p>
            <a:r>
              <a:rPr lang="en-US" sz="2400" dirty="0"/>
              <a:t>The first Deafblind person to graduate from Harvard Law School, </a:t>
            </a:r>
            <a:r>
              <a:rPr lang="en-US" sz="2400" dirty="0" err="1"/>
              <a:t>Haben</a:t>
            </a:r>
            <a:r>
              <a:rPr lang="en-US" sz="2400" dirty="0"/>
              <a:t> </a:t>
            </a:r>
            <a:r>
              <a:rPr lang="en-US" sz="2400" dirty="0" err="1"/>
              <a:t>Girma</a:t>
            </a:r>
            <a:r>
              <a:rPr lang="en-US" sz="2400" dirty="0"/>
              <a:t> is a </a:t>
            </a:r>
            <a:r>
              <a:rPr lang="en-US" sz="2400" b="1" dirty="0"/>
              <a:t>human rights lawyer advancing disability justice</a:t>
            </a:r>
            <a:r>
              <a:rPr lang="en-US" sz="2400" dirty="0"/>
              <a:t>. </a:t>
            </a:r>
          </a:p>
          <a:p>
            <a:r>
              <a:rPr lang="en-US" sz="2400" dirty="0"/>
              <a:t>President Obama named her a </a:t>
            </a:r>
            <a:r>
              <a:rPr lang="en-US" sz="2400" b="1" dirty="0"/>
              <a:t>White House Champion of Change</a:t>
            </a:r>
            <a:r>
              <a:rPr lang="en-US" sz="2400" dirty="0"/>
              <a:t>. She’s also received recognition from President Bill Clinton, Prime Minister Justin Trudeau, &amp; Chancellor Angela Merkel.</a:t>
            </a:r>
          </a:p>
          <a:p>
            <a:r>
              <a:rPr lang="en-US" sz="2400" dirty="0"/>
              <a:t>She received the </a:t>
            </a:r>
            <a:r>
              <a:rPr lang="en-US" sz="2400" b="1" dirty="0"/>
              <a:t>Helen Keller Achievement Award</a:t>
            </a:r>
            <a:r>
              <a:rPr lang="en-US" sz="2400" dirty="0"/>
              <a:t>, a spot on the Forbes 30 Under 30 list, and TIME100 Talks</a:t>
            </a:r>
          </a:p>
          <a:p>
            <a:r>
              <a:rPr lang="en-US" sz="2400" dirty="0"/>
              <a:t>After her talk, </a:t>
            </a:r>
            <a:r>
              <a:rPr lang="en-US" sz="2400" dirty="0" err="1"/>
              <a:t>Haben</a:t>
            </a:r>
            <a:r>
              <a:rPr lang="en-US" sz="2400" dirty="0"/>
              <a:t> has asked questioners to join her on stage if they are comfortable. And she will be in the dining space across the hall for a meet-and-greet afterwards.</a:t>
            </a:r>
          </a:p>
          <a:p>
            <a:endParaRPr lang="en-US" sz="2400" dirty="0"/>
          </a:p>
        </p:txBody>
      </p:sp>
      <p:sp>
        <p:nvSpPr>
          <p:cNvPr id="6" name="Content Placeholder 5">
            <a:extLst>
              <a:ext uri="{FF2B5EF4-FFF2-40B4-BE49-F238E27FC236}">
                <a16:creationId xmlns:a16="http://schemas.microsoft.com/office/drawing/2014/main" id="{3BABB8C6-2CAE-DE40-D098-284B69EB580D}"/>
              </a:ext>
            </a:extLst>
          </p:cNvPr>
          <p:cNvSpPr>
            <a:spLocks noGrp="1"/>
          </p:cNvSpPr>
          <p:nvPr>
            <p:ph sz="quarter" idx="13"/>
          </p:nvPr>
        </p:nvSpPr>
        <p:spPr/>
        <p:txBody>
          <a:bodyPr/>
          <a:lstStyle/>
          <a:p>
            <a:r>
              <a:rPr lang="en-US" dirty="0"/>
              <a:t>ASSETS’22</a:t>
            </a:r>
          </a:p>
        </p:txBody>
      </p:sp>
      <p:pic>
        <p:nvPicPr>
          <p:cNvPr id="44034" name="Picture 2" descr="Haben Irma's book cover, which shows Haben Girma in profile, confidently facing forward in a blue dress. The background is a warm red, and white text over the bottom half of the image says, ‘Haben: The Deafblind Woman Who Conquered Harvard Law. Haben Girma.’">
            <a:extLst>
              <a:ext uri="{FF2B5EF4-FFF2-40B4-BE49-F238E27FC236}">
                <a16:creationId xmlns:a16="http://schemas.microsoft.com/office/drawing/2014/main" id="{2A7E2DDF-686E-8323-A2BC-167849A412C0}"/>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54497" y="1566350"/>
            <a:ext cx="3214196" cy="4804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5552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
</p:tagLst>
</file>

<file path=ppt/tags/tag2.xml><?xml version="1.0" encoding="utf-8"?>
<p:tagLst xmlns:a="http://schemas.openxmlformats.org/drawingml/2006/main" xmlns:r="http://schemas.openxmlformats.org/officeDocument/2006/relationships" xmlns:p="http://schemas.openxmlformats.org/presentationml/2006/main">
  <p:tag name="TIMING" val="|2.7"/>
</p:tagLst>
</file>

<file path=ppt/tags/tag3.xml><?xml version="1.0" encoding="utf-8"?>
<p:tagLst xmlns:a="http://schemas.openxmlformats.org/drawingml/2006/main" xmlns:r="http://schemas.openxmlformats.org/officeDocument/2006/relationships" xmlns:p="http://schemas.openxmlformats.org/presentationml/2006/main">
  <p:tag name="TIMING" val="|9.5"/>
</p:tagLst>
</file>

<file path=ppt/tags/tag4.xml><?xml version="1.0" encoding="utf-8"?>
<p:tagLst xmlns:a="http://schemas.openxmlformats.org/drawingml/2006/main" xmlns:r="http://schemas.openxmlformats.org/officeDocument/2006/relationships" xmlns:p="http://schemas.openxmlformats.org/presentationml/2006/main">
  <p:tag name="TIMING" val="|3.5"/>
</p:tagLst>
</file>

<file path=ppt/tags/tag5.xml><?xml version="1.0" encoding="utf-8"?>
<p:tagLst xmlns:a="http://schemas.openxmlformats.org/drawingml/2006/main" xmlns:r="http://schemas.openxmlformats.org/officeDocument/2006/relationships" xmlns:p="http://schemas.openxmlformats.org/presentationml/2006/main">
  <p:tag name="TIMING" val="|1.5|0.5|0.4|0.4|0.2|0.2"/>
</p:tagLst>
</file>

<file path=ppt/tags/tag6.xml><?xml version="1.0" encoding="utf-8"?>
<p:tagLst xmlns:a="http://schemas.openxmlformats.org/drawingml/2006/main" xmlns:r="http://schemas.openxmlformats.org/officeDocument/2006/relationships" xmlns:p="http://schemas.openxmlformats.org/presentationml/2006/main">
  <p:tag name="TIMING" val="|1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dirty="0" smtClean="0">
            <a:latin typeface="Segoe UI" panose="020B0502040204020203" pitchFamily="34" charset="0"/>
            <a:ea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5063</TotalTime>
  <Words>4975</Words>
  <Application>Microsoft Office PowerPoint</Application>
  <PresentationFormat>Widescreen</PresentationFormat>
  <Paragraphs>705</Paragraphs>
  <Slides>91</Slides>
  <Notes>90</Notes>
  <HiddenSlides>1</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91</vt:i4>
      </vt:variant>
    </vt:vector>
  </HeadingPairs>
  <TitlesOfParts>
    <vt:vector size="103" baseType="lpstr">
      <vt:lpstr>Segoe Print</vt:lpstr>
      <vt:lpstr>Raleway</vt:lpstr>
      <vt:lpstr>Segoe UI Semibold</vt:lpstr>
      <vt:lpstr>Bebas Neue</vt:lpstr>
      <vt:lpstr>Museo Sans 100</vt:lpstr>
      <vt:lpstr>Segoe UI Light</vt:lpstr>
      <vt:lpstr>Segoe UI</vt:lpstr>
      <vt:lpstr>Calibri</vt:lpstr>
      <vt:lpstr>Arial</vt:lpstr>
      <vt:lpstr>Calibri Light</vt:lpstr>
      <vt:lpstr>Segoe Condensed</vt:lpstr>
      <vt:lpstr>Office Theme</vt:lpstr>
      <vt:lpstr>ASSETS 2022 Title Slide</vt:lpstr>
      <vt:lpstr>ASSETS’22 Leadership Team</vt:lpstr>
      <vt:lpstr>Back to 2019</vt:lpstr>
      <vt:lpstr>ASSETS 2019</vt:lpstr>
      <vt:lpstr>We are now back together again</vt:lpstr>
      <vt:lpstr>Exploring</vt:lpstr>
      <vt:lpstr>Eating food!</vt:lpstr>
      <vt:lpstr>Exchanging Ideas</vt:lpstr>
      <vt:lpstr>Conferences Are About People</vt:lpstr>
      <vt:lpstr>People</vt:lpstr>
      <vt:lpstr>302 Participants</vt:lpstr>
      <vt:lpstr>Split of In-Person and Virtual</vt:lpstr>
      <vt:lpstr>Country Registrations</vt:lpstr>
      <vt:lpstr>151 Workshop Participants</vt:lpstr>
      <vt:lpstr>A Greek Welcome</vt:lpstr>
      <vt:lpstr>Local Arrangements</vt:lpstr>
      <vt:lpstr>Local Arrangements</vt:lpstr>
      <vt:lpstr>Georgios Kouroupetroglou</vt:lpstr>
      <vt:lpstr>Exciting Program</vt:lpstr>
      <vt:lpstr>Website Program</vt:lpstr>
      <vt:lpstr>Website Program</vt:lpstr>
      <vt:lpstr>Distinguished Guests</vt:lpstr>
      <vt:lpstr>Evening reception</vt:lpstr>
      <vt:lpstr>Acropolis Museum</vt:lpstr>
      <vt:lpstr>Acropolis Museum</vt:lpstr>
      <vt:lpstr>Acropolis Museum</vt:lpstr>
      <vt:lpstr>Technical Program</vt:lpstr>
      <vt:lpstr>TPC Chair: Stephanie Ludi</vt:lpstr>
      <vt:lpstr>Full Papers</vt:lpstr>
      <vt:lpstr>Diverse content</vt:lpstr>
      <vt:lpstr>Other Tracks and program notes</vt:lpstr>
      <vt:lpstr>Best Artifact Award Candidates</vt:lpstr>
      <vt:lpstr>Best Paper Committee</vt:lpstr>
      <vt:lpstr>8 Best Paper Nominees: First Four</vt:lpstr>
      <vt:lpstr>8 Best Paper Nominees: Next Four</vt:lpstr>
      <vt:lpstr>Returning to In-person and virtual</vt:lpstr>
      <vt:lpstr>To bring us together</vt:lpstr>
      <vt:lpstr>To bring us together</vt:lpstr>
      <vt:lpstr>Discord intro</vt:lpstr>
      <vt:lpstr>Discord link</vt:lpstr>
      <vt:lpstr>Discord link</vt:lpstr>
      <vt:lpstr>Example Discord Screenshot</vt:lpstr>
      <vt:lpstr>Example Discord Screenshot Zoomed In</vt:lpstr>
      <vt:lpstr>Example Discord Screenshot Zoomed In</vt:lpstr>
      <vt:lpstr>Captioned Videos on Discord</vt:lpstr>
      <vt:lpstr>Fun/helpful Discord Channels</vt:lpstr>
      <vt:lpstr>Introduce Yourself Channel on Discord</vt:lpstr>
      <vt:lpstr>Selfie Channel on Discord</vt:lpstr>
      <vt:lpstr>Virtual Content</vt:lpstr>
      <vt:lpstr>ASSETS’22 Program at a Glance</vt:lpstr>
      <vt:lpstr>ASSETS’22 Program at a Glance (Zoomed In)</vt:lpstr>
      <vt:lpstr>ASSETS’22 Program with Virtual Events</vt:lpstr>
      <vt:lpstr>Hybrid/Virtual Chairs</vt:lpstr>
      <vt:lpstr>ASSETS’22 Crossover Activity Intro</vt:lpstr>
      <vt:lpstr>Discord</vt:lpstr>
      <vt:lpstr>ASSETS’22 Hybrid Bingo Card</vt:lpstr>
      <vt:lpstr>PowerPoint Presentation</vt:lpstr>
      <vt:lpstr>Screenshot of the Introduce Yourself Channel</vt:lpstr>
      <vt:lpstr>Discord link</vt:lpstr>
      <vt:lpstr>Discord link</vt:lpstr>
      <vt:lpstr>Try these one of these Three</vt:lpstr>
      <vt:lpstr>Jon’s Bingo Card Example</vt:lpstr>
      <vt:lpstr>ASSETS’22 T-Shirt</vt:lpstr>
      <vt:lpstr>What does it take to plan  and execute ASSETS’22?</vt:lpstr>
      <vt:lpstr>PEOPLE!</vt:lpstr>
      <vt:lpstr>49 Organizing Committee Members</vt:lpstr>
      <vt:lpstr>73 Program Committee Members</vt:lpstr>
      <vt:lpstr>50 Student Volunteers</vt:lpstr>
      <vt:lpstr>SIGaccess Steering committee</vt:lpstr>
      <vt:lpstr>SIGaccess Steering committee</vt:lpstr>
      <vt:lpstr>11,869 Slack Messages</vt:lpstr>
      <vt:lpstr>541 Github commits</vt:lpstr>
      <vt:lpstr>2362 ASSETS’22 Emails</vt:lpstr>
      <vt:lpstr>55,000 website views</vt:lpstr>
      <vt:lpstr>17 Sponsors</vt:lpstr>
      <vt:lpstr>Champion sponsors</vt:lpstr>
      <vt:lpstr>Champion sponsors</vt:lpstr>
      <vt:lpstr>Gold sponsors</vt:lpstr>
      <vt:lpstr>Discord Sponsor Channels</vt:lpstr>
      <vt:lpstr>Zoomed-in View of the Discord Sponsor Channels</vt:lpstr>
      <vt:lpstr>Silver sponsors</vt:lpstr>
      <vt:lpstr>Bronze Level</vt:lpstr>
      <vt:lpstr>Other Sponsors</vt:lpstr>
      <vt:lpstr>Some concluding words</vt:lpstr>
      <vt:lpstr>Code of conduct</vt:lpstr>
      <vt:lpstr>COVID SAFETY</vt:lpstr>
      <vt:lpstr>Masks are required at all assets events</vt:lpstr>
      <vt:lpstr>COVID Protocol</vt:lpstr>
      <vt:lpstr>Quiet room: Room 102</vt:lpstr>
      <vt:lpstr>Let’s make this the best ASSETS ever</vt:lpstr>
      <vt:lpstr>KEYNOTE SPEAKER: HABEN GIRMA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Froehlich</dc:creator>
  <cp:lastModifiedBy>Jon Froehlich</cp:lastModifiedBy>
  <cp:revision>74</cp:revision>
  <dcterms:created xsi:type="dcterms:W3CDTF">2022-10-22T01:34:52Z</dcterms:created>
  <dcterms:modified xsi:type="dcterms:W3CDTF">2022-10-28T15:55:16Z</dcterms:modified>
</cp:coreProperties>
</file>